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 name="Google Shape;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9" name="Google Shape;19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3" name="Google Shape;21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9" name="Google Shape;21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6" name="Google Shape;22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4" name="Google Shape;2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1" name="Google Shape;25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7" name="Google Shape;25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6" name="Google Shape;26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4" name="Google Shape;27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8" name="Google Shape;28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4" name="Google Shape;3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9" name="Google Shape;3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1" name="Google Shape;36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2" name="Google Shape;37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6" name="Google Shape;39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7" name="Google Shape;40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1" name="Google Shape;42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8" name="Google Shape;4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5" name="Google Shape;43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2" name="Google Shape;44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 name="Google Shape;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9" name="Google Shape;44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6" name="Google Shape;45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3" name="Google Shape;46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0" name="Google Shape;47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7" name="Google Shape;47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1" name="Google Shape;49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7" name="Google Shape;49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1" name="Google Shape;1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6" name="Google Shape;1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9" name="Google Shape;1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3" name="Google Shape;19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blipFill>
          <a:blip r:embed="rId2">
            <a:alphaModFix/>
          </a:blip>
          <a:stretch>
            <a:fillRect/>
          </a:stretch>
        </a:blipFill>
      </p:bgPr>
    </p:bg>
    <p:spTree>
      <p:nvGrpSpPr>
        <p:cNvPr id="6" name="Shape 6"/>
        <p:cNvGrpSpPr/>
        <p:nvPr/>
      </p:nvGrpSpPr>
      <p:grpSpPr>
        <a:xfrm>
          <a:off x="0" y="0"/>
          <a:ext cx="0" cy="0"/>
          <a:chOff x="0" y="0"/>
          <a:chExt cx="0" cy="0"/>
        </a:xfrm>
      </p:grpSpPr>
      <p:sp>
        <p:nvSpPr>
          <p:cNvPr id="7" name="Google Shape;7;p2"/>
          <p:cNvSpPr txBox="1"/>
          <p:nvPr>
            <p:ph type="title"/>
          </p:nvPr>
        </p:nvSpPr>
        <p:spPr>
          <a:xfrm flipH="1">
            <a:off x="679100" y="1826648"/>
            <a:ext cx="4077300" cy="120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9pPr>
          </a:lstStyle>
          <a:p/>
        </p:txBody>
      </p:sp>
      <p:sp>
        <p:nvSpPr>
          <p:cNvPr id="8" name="Google Shape;8;p2"/>
          <p:cNvSpPr txBox="1"/>
          <p:nvPr>
            <p:ph idx="1" type="subTitle"/>
          </p:nvPr>
        </p:nvSpPr>
        <p:spPr>
          <a:xfrm>
            <a:off x="693200" y="3052048"/>
            <a:ext cx="4041600" cy="444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9pPr>
          </a:lstStyle>
          <a:p/>
        </p:txBody>
      </p:sp>
      <p:grpSp>
        <p:nvGrpSpPr>
          <p:cNvPr id="9" name="Google Shape;9;p2"/>
          <p:cNvGrpSpPr/>
          <p:nvPr/>
        </p:nvGrpSpPr>
        <p:grpSpPr>
          <a:xfrm>
            <a:off x="257264" y="1916131"/>
            <a:ext cx="138226" cy="1512382"/>
            <a:chOff x="0" y="1995686"/>
            <a:chExt cx="173520" cy="1368300"/>
          </a:xfrm>
        </p:grpSpPr>
        <p:sp>
          <p:nvSpPr>
            <p:cNvPr id="10" name="Google Shape;10;p2"/>
            <p:cNvSpPr/>
            <p:nvPr/>
          </p:nvSpPr>
          <p:spPr>
            <a:xfrm>
              <a:off x="0" y="1995686"/>
              <a:ext cx="89700" cy="13683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2"/>
            <p:cNvSpPr/>
            <p:nvPr/>
          </p:nvSpPr>
          <p:spPr>
            <a:xfrm>
              <a:off x="83820" y="1995686"/>
              <a:ext cx="89700" cy="1368300"/>
            </a:xfrm>
            <a:prstGeom prst="rect">
              <a:avLst/>
            </a:prstGeom>
            <a:solidFill>
              <a:srgbClr val="984807">
                <a:alpha val="7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1"/>
          <p:cNvSpPr/>
          <p:nvPr/>
        </p:nvSpPr>
        <p:spPr>
          <a:xfrm>
            <a:off x="2915816" y="915566"/>
            <a:ext cx="3312368" cy="3312368"/>
          </a:xfrm>
          <a:prstGeom prst="ellipse">
            <a:avLst/>
          </a:prstGeom>
          <a:solidFill>
            <a:schemeClr val="lt1">
              <a:alpha val="4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Layout">
  <p:cSld name="2_Basic Layout">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2"/>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9pPr>
          </a:lstStyle>
          <a:p/>
        </p:txBody>
      </p:sp>
      <p:sp>
        <p:nvSpPr>
          <p:cNvPr id="43" name="Google Shape;43;p12"/>
          <p:cNvSpPr txBox="1"/>
          <p:nvPr>
            <p:ph idx="1" type="subTitle"/>
          </p:nvPr>
        </p:nvSpPr>
        <p:spPr>
          <a:xfrm>
            <a:off x="27985" y="716627"/>
            <a:ext cx="9078600" cy="308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4"/>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9pPr>
          </a:lstStyle>
          <a:p/>
        </p:txBody>
      </p:sp>
      <p:sp>
        <p:nvSpPr>
          <p:cNvPr id="15" name="Google Shape;15;p4"/>
          <p:cNvSpPr txBox="1"/>
          <p:nvPr>
            <p:ph idx="1" type="subTitle"/>
          </p:nvPr>
        </p:nvSpPr>
        <p:spPr>
          <a:xfrm>
            <a:off x="27985" y="716627"/>
            <a:ext cx="9078600" cy="308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9pPr>
          </a:lstStyl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5"/>
          <p:cNvSpPr/>
          <p:nvPr>
            <p:ph idx="2" type="pic"/>
          </p:nvPr>
        </p:nvSpPr>
        <p:spPr>
          <a:xfrm>
            <a:off x="683568" y="427547"/>
            <a:ext cx="3528311" cy="4288406"/>
          </a:xfrm>
          <a:prstGeom prst="rect">
            <a:avLst/>
          </a:prstGeom>
          <a:solidFill>
            <a:srgbClr val="D8D8D8"/>
          </a:solidFill>
          <a:ln>
            <a:noFill/>
          </a:ln>
        </p:spPr>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Images and Contents Layout">
  <p:cSld name="7_Images and Contents Layout">
    <p:spTree>
      <p:nvGrpSpPr>
        <p:cNvPr id="18" name="Shape 18"/>
        <p:cNvGrpSpPr/>
        <p:nvPr/>
      </p:nvGrpSpPr>
      <p:grpSpPr>
        <a:xfrm>
          <a:off x="0" y="0"/>
          <a:ext cx="0" cy="0"/>
          <a:chOff x="0" y="0"/>
          <a:chExt cx="0" cy="0"/>
        </a:xfrm>
      </p:grpSpPr>
      <p:sp>
        <p:nvSpPr>
          <p:cNvPr id="19" name="Google Shape;19;p6"/>
          <p:cNvSpPr/>
          <p:nvPr>
            <p:ph idx="2" type="pic"/>
          </p:nvPr>
        </p:nvSpPr>
        <p:spPr>
          <a:xfrm>
            <a:off x="0" y="-1"/>
            <a:ext cx="2988000" cy="5143501"/>
          </a:xfrm>
          <a:prstGeom prst="rect">
            <a:avLst/>
          </a:prstGeom>
          <a:solidFill>
            <a:srgbClr val="D8D8D8"/>
          </a:solidFill>
          <a:ln>
            <a:noFill/>
          </a:ln>
        </p:spPr>
      </p:sp>
      <p:sp>
        <p:nvSpPr>
          <p:cNvPr id="20" name="Google Shape;20;p6"/>
          <p:cNvSpPr/>
          <p:nvPr>
            <p:ph idx="3" type="pic"/>
          </p:nvPr>
        </p:nvSpPr>
        <p:spPr>
          <a:xfrm>
            <a:off x="3078000" y="3507854"/>
            <a:ext cx="2988000" cy="1635646"/>
          </a:xfrm>
          <a:prstGeom prst="rect">
            <a:avLst/>
          </a:prstGeom>
          <a:solidFill>
            <a:srgbClr val="D8D8D8"/>
          </a:solidFill>
          <a:ln>
            <a:noFill/>
          </a:ln>
        </p:spPr>
      </p:sp>
      <p:sp>
        <p:nvSpPr>
          <p:cNvPr id="21" name="Google Shape;21;p6"/>
          <p:cNvSpPr/>
          <p:nvPr>
            <p:ph idx="4" type="pic"/>
          </p:nvPr>
        </p:nvSpPr>
        <p:spPr>
          <a:xfrm>
            <a:off x="6156000" y="3507854"/>
            <a:ext cx="2988000" cy="1635646"/>
          </a:xfrm>
          <a:prstGeom prst="rect">
            <a:avLst/>
          </a:prstGeom>
          <a:solidFill>
            <a:srgbClr val="D8D8D8"/>
          </a:solidFill>
          <a:ln>
            <a:noFill/>
          </a:ln>
        </p:spPr>
      </p:sp>
      <p:sp>
        <p:nvSpPr>
          <p:cNvPr id="22" name="Google Shape;22;p6"/>
          <p:cNvSpPr/>
          <p:nvPr>
            <p:ph idx="5" type="pic"/>
          </p:nvPr>
        </p:nvSpPr>
        <p:spPr>
          <a:xfrm>
            <a:off x="3078000" y="1791800"/>
            <a:ext cx="2988000" cy="1635646"/>
          </a:xfrm>
          <a:prstGeom prst="rect">
            <a:avLst/>
          </a:prstGeom>
          <a:solidFill>
            <a:srgbClr val="D8D8D8"/>
          </a:solidFill>
          <a:ln>
            <a:noFill/>
          </a:ln>
        </p:spPr>
      </p:sp>
      <p:sp>
        <p:nvSpPr>
          <p:cNvPr id="23" name="Google Shape;23;p6"/>
          <p:cNvSpPr/>
          <p:nvPr>
            <p:ph idx="6" type="pic"/>
          </p:nvPr>
        </p:nvSpPr>
        <p:spPr>
          <a:xfrm>
            <a:off x="6156000" y="1791800"/>
            <a:ext cx="2988000" cy="1635646"/>
          </a:xfrm>
          <a:prstGeom prst="rect">
            <a:avLst/>
          </a:prstGeom>
          <a:solidFill>
            <a:srgbClr val="D8D8D8"/>
          </a:solidFill>
          <a:ln>
            <a:noFill/>
          </a:ln>
        </p:spPr>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Slide Layout">
  <p:cSld name="1_Welcome Slide Layou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1397425" y="2173240"/>
            <a:ext cx="7022700" cy="566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3000"/>
              <a:buFont typeface="Arial"/>
              <a:buNone/>
              <a:defRPr b="0" i="0" sz="3000" u="none" cap="none" strike="noStrike">
                <a:solidFill>
                  <a:srgbClr val="984807"/>
                </a:solidFill>
                <a:latin typeface="Arial"/>
                <a:ea typeface="Arial"/>
                <a:cs typeface="Arial"/>
                <a:sym typeface="Arial"/>
              </a:defRPr>
            </a:lvl9pPr>
          </a:lstStyle>
          <a:p/>
        </p:txBody>
      </p:sp>
      <p:sp>
        <p:nvSpPr>
          <p:cNvPr id="26" name="Google Shape;26;p7"/>
          <p:cNvSpPr txBox="1"/>
          <p:nvPr>
            <p:ph idx="1" type="subTitle"/>
          </p:nvPr>
        </p:nvSpPr>
        <p:spPr>
          <a:xfrm>
            <a:off x="1418918" y="2768040"/>
            <a:ext cx="6972600" cy="308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rgbClr val="984807"/>
                </a:solidFill>
                <a:latin typeface="Arial"/>
                <a:ea typeface="Arial"/>
                <a:cs typeface="Arial"/>
                <a:sym typeface="Arial"/>
              </a:defRPr>
            </a:lvl9pPr>
          </a:lstStyl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Layout">
  <p:cSld name="3_Basic Layout">
    <p:bg>
      <p:bgPr>
        <a:solidFill>
          <a:srgbClr val="EFE0CA"/>
        </a:solid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9pPr>
          </a:lstStyle>
          <a:p/>
        </p:txBody>
      </p:sp>
      <p:sp>
        <p:nvSpPr>
          <p:cNvPr id="29" name="Google Shape;29;p8"/>
          <p:cNvSpPr txBox="1"/>
          <p:nvPr>
            <p:ph idx="1" type="subTitle"/>
          </p:nvPr>
        </p:nvSpPr>
        <p:spPr>
          <a:xfrm>
            <a:off x="27985" y="716627"/>
            <a:ext cx="9078600" cy="308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9pPr>
          </a:lstStyl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Layout">
  <p:cSld name="1_Basic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9"/>
          <p:cNvSpPr txBox="1"/>
          <p:nvPr>
            <p:ph type="title"/>
          </p:nvPr>
        </p:nvSpPr>
        <p:spPr>
          <a:xfrm>
            <a:off x="2042350" y="179150"/>
            <a:ext cx="7022700" cy="566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9pPr>
          </a:lstStyle>
          <a:p/>
        </p:txBody>
      </p:sp>
      <p:sp>
        <p:nvSpPr>
          <p:cNvPr id="32" name="Google Shape;32;p9"/>
          <p:cNvSpPr txBox="1"/>
          <p:nvPr>
            <p:ph idx="1" type="subTitle"/>
          </p:nvPr>
        </p:nvSpPr>
        <p:spPr>
          <a:xfrm>
            <a:off x="2063843" y="773950"/>
            <a:ext cx="6972600" cy="308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9pPr>
          </a:lstStyle>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spTree>
      <p:nvGrpSpPr>
        <p:cNvPr id="33" name="Shape 33"/>
        <p:cNvGrpSpPr/>
        <p:nvPr/>
      </p:nvGrpSpPr>
      <p:grpSpPr>
        <a:xfrm>
          <a:off x="0" y="0"/>
          <a:ext cx="0" cy="0"/>
          <a:chOff x="0" y="0"/>
          <a:chExt cx="0" cy="0"/>
        </a:xfrm>
      </p:grpSpPr>
      <p:sp>
        <p:nvSpPr>
          <p:cNvPr id="34" name="Google Shape;34;p10"/>
          <p:cNvSpPr/>
          <p:nvPr>
            <p:ph idx="2" type="pic"/>
          </p:nvPr>
        </p:nvSpPr>
        <p:spPr>
          <a:xfrm>
            <a:off x="0" y="1435524"/>
            <a:ext cx="3042000" cy="2280270"/>
          </a:xfrm>
          <a:prstGeom prst="rect">
            <a:avLst/>
          </a:prstGeom>
          <a:solidFill>
            <a:srgbClr val="D8D8D8"/>
          </a:solidFill>
          <a:ln>
            <a:noFill/>
          </a:ln>
        </p:spPr>
      </p:sp>
      <p:sp>
        <p:nvSpPr>
          <p:cNvPr id="35" name="Google Shape;35;p10"/>
          <p:cNvSpPr/>
          <p:nvPr>
            <p:ph idx="3" type="pic"/>
          </p:nvPr>
        </p:nvSpPr>
        <p:spPr>
          <a:xfrm>
            <a:off x="3051000" y="1435524"/>
            <a:ext cx="3042000" cy="2280270"/>
          </a:xfrm>
          <a:prstGeom prst="rect">
            <a:avLst/>
          </a:prstGeom>
          <a:solidFill>
            <a:srgbClr val="BFBFBF"/>
          </a:solidFill>
          <a:ln>
            <a:noFill/>
          </a:ln>
        </p:spPr>
      </p:sp>
      <p:sp>
        <p:nvSpPr>
          <p:cNvPr id="36" name="Google Shape;36;p10"/>
          <p:cNvSpPr/>
          <p:nvPr>
            <p:ph idx="4" type="pic"/>
          </p:nvPr>
        </p:nvSpPr>
        <p:spPr>
          <a:xfrm>
            <a:off x="6102000" y="1435524"/>
            <a:ext cx="3042000" cy="2280270"/>
          </a:xfrm>
          <a:prstGeom prst="rect">
            <a:avLst/>
          </a:prstGeom>
          <a:solidFill>
            <a:srgbClr val="D8D8D8"/>
          </a:solidFill>
          <a:ln>
            <a:noFill/>
          </a:ln>
        </p:spPr>
      </p:sp>
      <p:sp>
        <p:nvSpPr>
          <p:cNvPr id="37" name="Google Shape;37;p10"/>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3600"/>
              <a:buFont typeface="Arial"/>
              <a:buNone/>
              <a:defRPr b="0" i="0" sz="3600" u="none" cap="none" strike="noStrike">
                <a:solidFill>
                  <a:srgbClr val="984807"/>
                </a:solidFill>
                <a:latin typeface="Arial"/>
                <a:ea typeface="Arial"/>
                <a:cs typeface="Arial"/>
                <a:sym typeface="Arial"/>
              </a:defRPr>
            </a:lvl9pPr>
          </a:lstStyle>
          <a:p/>
        </p:txBody>
      </p:sp>
      <p:sp>
        <p:nvSpPr>
          <p:cNvPr id="38" name="Google Shape;38;p10"/>
          <p:cNvSpPr txBox="1"/>
          <p:nvPr>
            <p:ph idx="1" type="subTitle"/>
          </p:nvPr>
        </p:nvSpPr>
        <p:spPr>
          <a:xfrm>
            <a:off x="27985" y="716627"/>
            <a:ext cx="9078600" cy="308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984807"/>
                </a:solidFill>
                <a:latin typeface="Arial"/>
                <a:ea typeface="Arial"/>
                <a:cs typeface="Arial"/>
                <a:sym typeface="Arial"/>
              </a:defRPr>
            </a:lvl9pPr>
          </a:lstStyle>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ree-powerpoint-templates-design.com/free-powerpoint-templates-desig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6.jpg"/><Relationship Id="rId4" Type="http://schemas.openxmlformats.org/officeDocument/2006/relationships/image" Target="../media/image30.jpg"/><Relationship Id="rId5"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9.jpg"/><Relationship Id="rId4" Type="http://schemas.openxmlformats.org/officeDocument/2006/relationships/image" Target="../media/image34.jpg"/><Relationship Id="rId5"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1.jpg"/><Relationship Id="rId4" Type="http://schemas.openxmlformats.org/officeDocument/2006/relationships/image" Target="../media/image33.jp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8.jpg"/><Relationship Id="rId4" Type="http://schemas.openxmlformats.org/officeDocument/2006/relationships/image" Target="../media/image28.jpg"/><Relationship Id="rId5"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6.jpg"/><Relationship Id="rId4" Type="http://schemas.openxmlformats.org/officeDocument/2006/relationships/image" Target="../media/image43.jpg"/><Relationship Id="rId5" Type="http://schemas.openxmlformats.org/officeDocument/2006/relationships/image" Target="../media/image4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5.jpg"/><Relationship Id="rId4" Type="http://schemas.openxmlformats.org/officeDocument/2006/relationships/image" Target="../media/image46.jpg"/><Relationship Id="rId5" Type="http://schemas.openxmlformats.org/officeDocument/2006/relationships/image" Target="../media/image4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41.jpg"/><Relationship Id="rId4" Type="http://schemas.openxmlformats.org/officeDocument/2006/relationships/image" Target="../media/image39.jpg"/><Relationship Id="rId5" Type="http://schemas.openxmlformats.org/officeDocument/2006/relationships/image" Target="../media/image4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45.jpg"/><Relationship Id="rId4" Type="http://schemas.openxmlformats.org/officeDocument/2006/relationships/image" Target="../media/image49.jpg"/><Relationship Id="rId5"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21.jp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3">
            <a:hlinkClick r:id="rId3"/>
          </p:cNvPr>
          <p:cNvSpPr txBox="1"/>
          <p:nvPr/>
        </p:nvSpPr>
        <p:spPr>
          <a:xfrm>
            <a:off x="142844" y="4857766"/>
            <a:ext cx="853244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ar-SA" sz="900" u="none" cap="none" strike="noStrike">
                <a:solidFill>
                  <a:schemeClr val="dk1"/>
                </a:solidFill>
                <a:latin typeface="Arial"/>
                <a:ea typeface="Arial"/>
                <a:cs typeface="Arial"/>
                <a:sym typeface="Arial"/>
              </a:rPr>
              <a:t> من انجاز المجموعة الخامسة                                        تحت إشراف الأستاذ لحسين ليدري</a:t>
            </a:r>
            <a:endParaRPr b="1" i="0" sz="900" u="none" cap="none" strike="noStrike">
              <a:solidFill>
                <a:schemeClr val="dk1"/>
              </a:solidFill>
              <a:latin typeface="Arial"/>
              <a:ea typeface="Arial"/>
              <a:cs typeface="Arial"/>
              <a:sym typeface="Arial"/>
            </a:endParaRPr>
          </a:p>
        </p:txBody>
      </p:sp>
      <p:sp>
        <p:nvSpPr>
          <p:cNvPr id="49" name="Google Shape;49;p13"/>
          <p:cNvSpPr txBox="1"/>
          <p:nvPr/>
        </p:nvSpPr>
        <p:spPr>
          <a:xfrm>
            <a:off x="3071802" y="142858"/>
            <a:ext cx="2857520"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ar-SA" sz="1800" u="none" cap="none" strike="noStrike">
                <a:solidFill>
                  <a:srgbClr val="FF0000"/>
                </a:solidFill>
                <a:latin typeface="Arial"/>
                <a:ea typeface="Arial"/>
                <a:cs typeface="Arial"/>
                <a:sym typeface="Arial"/>
              </a:rPr>
              <a:t>بسم الله الرحمـــــــان الرحـيــــــــــم</a:t>
            </a:r>
            <a:endParaRPr b="1" i="0" sz="1800" u="none" cap="none" strike="noStrike">
              <a:solidFill>
                <a:srgbClr val="FF0000"/>
              </a:solidFill>
              <a:latin typeface="Arial"/>
              <a:ea typeface="Arial"/>
              <a:cs typeface="Arial"/>
              <a:sym typeface="Arial"/>
            </a:endParaRPr>
          </a:p>
        </p:txBody>
      </p:sp>
      <p:sp>
        <p:nvSpPr>
          <p:cNvPr id="50" name="Google Shape;50;p13"/>
          <p:cNvSpPr txBox="1"/>
          <p:nvPr>
            <p:ph type="title"/>
          </p:nvPr>
        </p:nvSpPr>
        <p:spPr>
          <a:xfrm flipH="1">
            <a:off x="500034" y="2082230"/>
            <a:ext cx="4363052" cy="1203900"/>
          </a:xfrm>
          <a:prstGeom prst="rect">
            <a:avLst/>
          </a:prstGeom>
          <a:noFill/>
          <a:ln>
            <a:noFill/>
          </a:ln>
        </p:spPr>
        <p:txBody>
          <a:bodyPr anchorCtr="0" anchor="ctr" bIns="91425" lIns="91425" spcFirstLastPara="1" rIns="91425" wrap="square" tIns="91425">
            <a:noAutofit/>
          </a:bodyPr>
          <a:lstStyle/>
          <a:p>
            <a:pPr indent="0" lvl="0" marL="0" rtl="1" algn="ctr">
              <a:lnSpc>
                <a:spcPct val="80000"/>
              </a:lnSpc>
              <a:spcBef>
                <a:spcPts val="0"/>
              </a:spcBef>
              <a:spcAft>
                <a:spcPts val="0"/>
              </a:spcAft>
              <a:buClr>
                <a:srgbClr val="974806"/>
              </a:buClr>
              <a:buSzPts val="3600"/>
              <a:buFont typeface="Arial"/>
              <a:buNone/>
            </a:pPr>
            <a:r>
              <a:rPr lang="ar-SA"/>
              <a:t>    </a:t>
            </a:r>
            <a:r>
              <a:rPr b="1" lang="ar-SA" sz="4000"/>
              <a:t>التعليم بالعالم القروي </a:t>
            </a:r>
            <a:br>
              <a:rPr lang="ar-SA"/>
            </a:br>
            <a:r>
              <a:rPr lang="ar-SA"/>
              <a:t>      </a:t>
            </a:r>
            <a:r>
              <a:rPr b="1" lang="ar-SA" sz="2400">
                <a:solidFill>
                  <a:schemeClr val="accent5"/>
                </a:solidFill>
              </a:rPr>
              <a:t>واقع ورهانات</a:t>
            </a:r>
            <a:endParaRPr b="1">
              <a:solidFill>
                <a:schemeClr val="accent5"/>
              </a:solidFill>
            </a:endParaRPr>
          </a:p>
        </p:txBody>
      </p:sp>
      <p:sp>
        <p:nvSpPr>
          <p:cNvPr id="51" name="Google Shape;51;p13"/>
          <p:cNvSpPr txBox="1"/>
          <p:nvPr/>
        </p:nvSpPr>
        <p:spPr>
          <a:xfrm>
            <a:off x="3752552" y="947312"/>
            <a:ext cx="1676704"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ar-SA" sz="1600" u="none" cap="none" strike="noStrike">
                <a:solidFill>
                  <a:srgbClr val="205867"/>
                </a:solidFill>
                <a:latin typeface="Arial"/>
                <a:ea typeface="Arial"/>
                <a:cs typeface="Arial"/>
                <a:sym typeface="Arial"/>
              </a:rPr>
              <a:t>مجزوءة علوم التربية</a:t>
            </a:r>
            <a:endParaRPr b="1" i="0" sz="1600" u="none" cap="none" strike="noStrike">
              <a:solidFill>
                <a:srgbClr val="205867"/>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p22"/>
          <p:cNvGrpSpPr/>
          <p:nvPr/>
        </p:nvGrpSpPr>
        <p:grpSpPr>
          <a:xfrm rot="5400000">
            <a:off x="4265794" y="1071552"/>
            <a:ext cx="612413" cy="612413"/>
            <a:chOff x="7740552" y="3628849"/>
            <a:chExt cx="1800000" cy="1800000"/>
          </a:xfrm>
        </p:grpSpPr>
        <p:sp>
          <p:nvSpPr>
            <p:cNvPr id="202" name="Google Shape;202;p22"/>
            <p:cNvSpPr/>
            <p:nvPr/>
          </p:nvSpPr>
          <p:spPr>
            <a:xfrm>
              <a:off x="7740552" y="3628849"/>
              <a:ext cx="216000" cy="180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22"/>
            <p:cNvSpPr/>
            <p:nvPr/>
          </p:nvSpPr>
          <p:spPr>
            <a:xfrm rot="5400000">
              <a:off x="8542684" y="4618860"/>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4" name="Google Shape;204;p22"/>
            <p:cNvSpPr/>
            <p:nvPr/>
          </p:nvSpPr>
          <p:spPr>
            <a:xfrm rot="5400000">
              <a:off x="8542684" y="3035407"/>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22"/>
            <p:cNvSpPr/>
            <p:nvPr/>
          </p:nvSpPr>
          <p:spPr>
            <a:xfrm rot="5400000">
              <a:off x="8636896" y="3732921"/>
              <a:ext cx="216000" cy="159131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6" name="Google Shape;206;p22"/>
            <p:cNvSpPr/>
            <p:nvPr/>
          </p:nvSpPr>
          <p:spPr>
            <a:xfrm>
              <a:off x="9324552" y="3628849"/>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7" name="Google Shape;207;p22"/>
            <p:cNvSpPr/>
            <p:nvPr/>
          </p:nvSpPr>
          <p:spPr>
            <a:xfrm>
              <a:off x="9324552" y="4816437"/>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8" name="Google Shape;208;p22"/>
            <p:cNvSpPr/>
            <p:nvPr/>
          </p:nvSpPr>
          <p:spPr>
            <a:xfrm rot="5400000">
              <a:off x="8751744" y="3559910"/>
              <a:ext cx="216000" cy="1145606"/>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9" name="Google Shape;209;p22"/>
            <p:cNvSpPr/>
            <p:nvPr/>
          </p:nvSpPr>
          <p:spPr>
            <a:xfrm rot="5400000">
              <a:off x="8751748" y="4351635"/>
              <a:ext cx="216000" cy="1145607"/>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10" name="Google Shape;210;p22"/>
          <p:cNvSpPr txBox="1"/>
          <p:nvPr>
            <p:ph type="title"/>
          </p:nvPr>
        </p:nvSpPr>
        <p:spPr>
          <a:xfrm>
            <a:off x="1071538" y="3077220"/>
            <a:ext cx="70227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b="1" lang="ar-SA" sz="4400"/>
              <a:t>أسباب تدهور التمدرس بالعالم القروي</a:t>
            </a:r>
            <a:br>
              <a:rPr b="1" lang="ar-SA" sz="4400">
                <a:solidFill>
                  <a:schemeClr val="lt1"/>
                </a:solidFill>
              </a:rPr>
            </a:br>
            <a:br>
              <a:rPr lang="ar-SA" sz="4400"/>
            </a:br>
            <a:endParaRPr sz="40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3"/>
          <p:cNvSpPr txBox="1"/>
          <p:nvPr/>
        </p:nvSpPr>
        <p:spPr>
          <a:xfrm>
            <a:off x="714348" y="785800"/>
            <a:ext cx="764386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800" u="none" cap="none" strike="noStrike">
                <a:solidFill>
                  <a:srgbClr val="31859B"/>
                </a:solidFill>
                <a:latin typeface="Arial"/>
                <a:ea typeface="Arial"/>
                <a:cs typeface="Arial"/>
                <a:sym typeface="Arial"/>
              </a:rPr>
              <a:t>تضم الجماعة القروية عددا من المدارس المركزية، وكل مدرسة مركزية يدور في فلكها عدد من المدارس الفرعية حسب القرى والدواوير والمداشر المنتشرة بهذه الجماعة القروية. </a:t>
            </a:r>
            <a:endParaRPr b="1" i="0" sz="1800" u="none" cap="none" strike="noStrike">
              <a:solidFill>
                <a:srgbClr val="31859B"/>
              </a:solidFill>
              <a:latin typeface="Arial"/>
              <a:ea typeface="Arial"/>
              <a:cs typeface="Arial"/>
              <a:sym typeface="Arial"/>
            </a:endParaRPr>
          </a:p>
        </p:txBody>
      </p:sp>
      <p:sp>
        <p:nvSpPr>
          <p:cNvPr id="216" name="Google Shape;216;p23"/>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b="1" lang="ar-SA" sz="4000"/>
              <a:t>الموقع الجغرافي للمدرسة الابتدائية بالوسط القروي</a:t>
            </a:r>
            <a:endParaRPr sz="400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nvSpPr>
        <p:spPr>
          <a:xfrm>
            <a:off x="714348" y="1214428"/>
            <a:ext cx="7643866" cy="214314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800" u="none" cap="none" strike="noStrike">
                <a:solidFill>
                  <a:srgbClr val="000000"/>
                </a:solidFill>
                <a:latin typeface="Arial"/>
                <a:ea typeface="Arial"/>
                <a:cs typeface="Arial"/>
                <a:sym typeface="Arial"/>
              </a:rPr>
              <a:t>يوجد، على الصعيد الوطني، عدة جماعات قروية مترامية الأطراف، تمتد على مساحة شاسعة وتضم عدة قرى ودواوير ومداشر متفاوتة الحجم والكثافة السكانية ولتقريب خدمات التعليم الثانوي من التلاميذ الحاصلين على الشهادة الابتدائية، بادرت الوزارة الوصية والسلطات العمومية والجماعات القروية بإحداث مدارس ثانوية إعدادية، في بعض القرى، تستقبل التلاميذ الوافدين من عدة مدارس ابتدائية.</a:t>
            </a:r>
            <a:r>
              <a:rPr b="1" i="0" lang="ar-SA" sz="1800" u="none" cap="none" strike="noStrike">
                <a:solidFill>
                  <a:srgbClr val="31859B"/>
                </a:solidFill>
                <a:latin typeface="Arial"/>
                <a:ea typeface="Arial"/>
                <a:cs typeface="Arial"/>
                <a:sym typeface="Arial"/>
              </a:rPr>
              <a:t> </a:t>
            </a:r>
            <a:endParaRPr b="1" i="0" sz="1800" u="none" cap="none" strike="noStrike">
              <a:solidFill>
                <a:srgbClr val="31859B"/>
              </a:solidFill>
              <a:latin typeface="Arial"/>
              <a:ea typeface="Arial"/>
              <a:cs typeface="Arial"/>
              <a:sym typeface="Arial"/>
            </a:endParaRPr>
          </a:p>
        </p:txBody>
      </p:sp>
      <p:sp>
        <p:nvSpPr>
          <p:cNvPr id="222" name="Google Shape;222;p24"/>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ar-SA"/>
              <a:t>الموقع الجغرافي للمدرسة الثانوية بالوسط القروي</a:t>
            </a:r>
            <a:endParaRPr/>
          </a:p>
        </p:txBody>
      </p:sp>
      <p:pic>
        <p:nvPicPr>
          <p:cNvPr descr="fd.jpg" id="223" name="Google Shape;223;p24"/>
          <p:cNvPicPr preferRelativeResize="0"/>
          <p:nvPr/>
        </p:nvPicPr>
        <p:blipFill rotWithShape="1">
          <a:blip r:embed="rId3">
            <a:alphaModFix/>
          </a:blip>
          <a:srcRect b="0" l="0" r="0" t="0"/>
          <a:stretch/>
        </p:blipFill>
        <p:spPr>
          <a:xfrm>
            <a:off x="1571604" y="2786064"/>
            <a:ext cx="5969000" cy="2071702"/>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cxnSp>
        <p:nvCxnSpPr>
          <p:cNvPr id="228" name="Google Shape;228;p25"/>
          <p:cNvCxnSpPr>
            <a:stCxn id="229" idx="1"/>
          </p:cNvCxnSpPr>
          <p:nvPr/>
        </p:nvCxnSpPr>
        <p:spPr>
          <a:xfrm flipH="1">
            <a:off x="4857870" y="296747"/>
            <a:ext cx="785700" cy="981600"/>
          </a:xfrm>
          <a:prstGeom prst="bentConnector2">
            <a:avLst/>
          </a:prstGeom>
          <a:noFill/>
          <a:ln cap="flat" cmpd="sng" w="25400">
            <a:solidFill>
              <a:srgbClr val="984807"/>
            </a:solidFill>
            <a:prstDash val="solid"/>
            <a:round/>
            <a:headEnd len="sm" w="sm" type="none"/>
            <a:tailEnd len="sm" w="sm" type="none"/>
          </a:ln>
        </p:spPr>
      </p:cxnSp>
      <p:cxnSp>
        <p:nvCxnSpPr>
          <p:cNvPr id="230" name="Google Shape;230;p25"/>
          <p:cNvCxnSpPr>
            <a:endCxn id="231" idx="2"/>
          </p:cNvCxnSpPr>
          <p:nvPr/>
        </p:nvCxnSpPr>
        <p:spPr>
          <a:xfrm rot="10800000">
            <a:off x="1626900" y="2379461"/>
            <a:ext cx="1659300" cy="120900"/>
          </a:xfrm>
          <a:prstGeom prst="bentConnector2">
            <a:avLst/>
          </a:prstGeom>
          <a:noFill/>
          <a:ln cap="flat" cmpd="sng" w="25400">
            <a:solidFill>
              <a:srgbClr val="984807"/>
            </a:solidFill>
            <a:prstDash val="solid"/>
            <a:round/>
            <a:headEnd len="sm" w="sm" type="none"/>
            <a:tailEnd len="sm" w="sm" type="none"/>
          </a:ln>
        </p:spPr>
      </p:cxnSp>
      <p:cxnSp>
        <p:nvCxnSpPr>
          <p:cNvPr id="232" name="Google Shape;232;p25"/>
          <p:cNvCxnSpPr>
            <a:stCxn id="233" idx="1"/>
          </p:cNvCxnSpPr>
          <p:nvPr/>
        </p:nvCxnSpPr>
        <p:spPr>
          <a:xfrm rot="10800000">
            <a:off x="4357770" y="3714899"/>
            <a:ext cx="1285800" cy="439500"/>
          </a:xfrm>
          <a:prstGeom prst="bentConnector3">
            <a:avLst>
              <a:gd fmla="val 81035" name="adj1"/>
            </a:avLst>
          </a:prstGeom>
          <a:noFill/>
          <a:ln cap="flat" cmpd="sng" w="25400">
            <a:solidFill>
              <a:srgbClr val="984807"/>
            </a:solidFill>
            <a:prstDash val="solid"/>
            <a:round/>
            <a:headEnd len="sm" w="sm" type="none"/>
            <a:tailEnd len="sm" w="sm" type="none"/>
          </a:ln>
        </p:spPr>
      </p:cxnSp>
      <p:sp>
        <p:nvSpPr>
          <p:cNvPr id="234" name="Google Shape;234;p25"/>
          <p:cNvSpPr txBox="1"/>
          <p:nvPr/>
        </p:nvSpPr>
        <p:spPr>
          <a:xfrm>
            <a:off x="285720" y="996725"/>
            <a:ext cx="2643206" cy="9320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000000"/>
                </a:solidFill>
                <a:latin typeface="Arial"/>
                <a:ea typeface="Arial"/>
                <a:cs typeface="Arial"/>
                <a:sym typeface="Arial"/>
              </a:rPr>
              <a:t>كذلك أن أغلب القرى معزولة بعضها عن بعض، تتميز بصعوبة التضاريس ووعورة المسالك وغياب وسائل النقل، كما تتميز بمناخ جد متقلب: الحر صيفا، والأمطار والرياح والعواصف المطرية والثلوج شتاء.</a:t>
            </a:r>
            <a:endParaRPr b="0" i="0" sz="1200" u="none" cap="none" strike="noStrike">
              <a:solidFill>
                <a:srgbClr val="000000"/>
              </a:solidFill>
              <a:latin typeface="Arial"/>
              <a:ea typeface="Arial"/>
              <a:cs typeface="Arial"/>
              <a:sym typeface="Arial"/>
            </a:endParaRPr>
          </a:p>
        </p:txBody>
      </p:sp>
      <p:sp>
        <p:nvSpPr>
          <p:cNvPr id="229" name="Google Shape;229;p25"/>
          <p:cNvSpPr txBox="1"/>
          <p:nvPr/>
        </p:nvSpPr>
        <p:spPr>
          <a:xfrm>
            <a:off x="5643570" y="142858"/>
            <a:ext cx="2539483" cy="307777"/>
          </a:xfrm>
          <a:prstGeom prst="rect">
            <a:avLst/>
          </a:prstGeom>
          <a:solidFill>
            <a:srgbClr val="98480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400" u="none" cap="none" strike="noStrike">
                <a:solidFill>
                  <a:schemeClr val="lt1"/>
                </a:solidFill>
                <a:latin typeface="Arial"/>
                <a:ea typeface="Arial"/>
                <a:cs typeface="Arial"/>
                <a:sym typeface="Arial"/>
              </a:rPr>
              <a:t>الداخليات</a:t>
            </a:r>
            <a:endParaRPr b="0" i="0" sz="1400" u="none" cap="none" strike="noStrike">
              <a:solidFill>
                <a:schemeClr val="lt1"/>
              </a:solidFill>
              <a:latin typeface="Arial"/>
              <a:ea typeface="Arial"/>
              <a:cs typeface="Arial"/>
              <a:sym typeface="Arial"/>
            </a:endParaRPr>
          </a:p>
        </p:txBody>
      </p:sp>
      <p:sp>
        <p:nvSpPr>
          <p:cNvPr id="233" name="Google Shape;233;p25"/>
          <p:cNvSpPr txBox="1"/>
          <p:nvPr/>
        </p:nvSpPr>
        <p:spPr>
          <a:xfrm>
            <a:off x="5643570" y="4000510"/>
            <a:ext cx="2539483" cy="307777"/>
          </a:xfrm>
          <a:prstGeom prst="rect">
            <a:avLst/>
          </a:prstGeom>
          <a:solidFill>
            <a:srgbClr val="98480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chemeClr val="lt1"/>
                </a:solidFill>
                <a:latin typeface="Arial"/>
                <a:ea typeface="Arial"/>
                <a:cs typeface="Arial"/>
                <a:sym typeface="Arial"/>
              </a:rPr>
              <a:t>البعد عن المنزل</a:t>
            </a:r>
            <a:endParaRPr b="1" i="0" sz="1400" u="none" cap="none" strike="noStrike">
              <a:solidFill>
                <a:schemeClr val="lt1"/>
              </a:solidFill>
              <a:latin typeface="Arial"/>
              <a:ea typeface="Arial"/>
              <a:cs typeface="Arial"/>
              <a:sym typeface="Arial"/>
            </a:endParaRPr>
          </a:p>
        </p:txBody>
      </p:sp>
      <p:sp>
        <p:nvSpPr>
          <p:cNvPr id="231" name="Google Shape;231;p25"/>
          <p:cNvSpPr txBox="1"/>
          <p:nvPr/>
        </p:nvSpPr>
        <p:spPr>
          <a:xfrm>
            <a:off x="357158" y="2071684"/>
            <a:ext cx="2539483" cy="307777"/>
          </a:xfrm>
          <a:prstGeom prst="rect">
            <a:avLst/>
          </a:prstGeom>
          <a:solidFill>
            <a:srgbClr val="98480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chemeClr val="lt1"/>
                </a:solidFill>
                <a:latin typeface="Arial"/>
                <a:ea typeface="Arial"/>
                <a:cs typeface="Arial"/>
                <a:sym typeface="Arial"/>
              </a:rPr>
              <a:t>صعوبة التضاريس والمناخ</a:t>
            </a:r>
            <a:endParaRPr b="1" i="0" sz="1400" u="none" cap="none" strike="noStrike">
              <a:solidFill>
                <a:schemeClr val="lt1"/>
              </a:solidFill>
              <a:latin typeface="Arial"/>
              <a:ea typeface="Arial"/>
              <a:cs typeface="Arial"/>
              <a:sym typeface="Arial"/>
            </a:endParaRPr>
          </a:p>
        </p:txBody>
      </p:sp>
      <p:sp>
        <p:nvSpPr>
          <p:cNvPr id="235" name="Google Shape;235;p25"/>
          <p:cNvSpPr txBox="1"/>
          <p:nvPr/>
        </p:nvSpPr>
        <p:spPr>
          <a:xfrm>
            <a:off x="5643570" y="571486"/>
            <a:ext cx="2539483"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000000"/>
                </a:solidFill>
                <a:latin typeface="Arial"/>
                <a:ea typeface="Arial"/>
                <a:cs typeface="Arial"/>
                <a:sym typeface="Arial"/>
              </a:rPr>
              <a:t>المدرسة الثانوية الإعدادية لا تتوفر في الغالب على داخلية تضمن الغذاء والإيواء للتلاميذ، خصوصا لغير القاطنين، بالقرية التي توجد بها المؤسسة التعليمية.</a:t>
            </a:r>
            <a:endParaRPr b="0" i="0" sz="1200" u="none" cap="none" strike="noStrike">
              <a:solidFill>
                <a:srgbClr val="000000"/>
              </a:solidFill>
              <a:latin typeface="Arial"/>
              <a:ea typeface="Arial"/>
              <a:cs typeface="Arial"/>
              <a:sym typeface="Arial"/>
            </a:endParaRPr>
          </a:p>
        </p:txBody>
      </p:sp>
      <p:sp>
        <p:nvSpPr>
          <p:cNvPr id="236" name="Google Shape;236;p25"/>
          <p:cNvSpPr txBox="1"/>
          <p:nvPr/>
        </p:nvSpPr>
        <p:spPr>
          <a:xfrm>
            <a:off x="5572132" y="4357700"/>
            <a:ext cx="2714644"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000000"/>
                </a:solidFill>
                <a:latin typeface="Arial"/>
                <a:ea typeface="Arial"/>
                <a:cs typeface="Arial"/>
                <a:sym typeface="Arial"/>
              </a:rPr>
              <a:t>القرية التي تقام على ترابها المدرسة الثانوية الإعدادية تفصلها عن القرى التي يفد منها التلاميذ عدة كيلومترات، تفوق في الغالب العشرة.</a:t>
            </a:r>
            <a:endParaRPr b="0" i="0" sz="1200" u="none" cap="none" strike="noStrike">
              <a:solidFill>
                <a:srgbClr val="000000"/>
              </a:solidFill>
              <a:latin typeface="Arial"/>
              <a:ea typeface="Arial"/>
              <a:cs typeface="Arial"/>
              <a:sym typeface="Arial"/>
            </a:endParaRPr>
          </a:p>
        </p:txBody>
      </p:sp>
      <p:grpSp>
        <p:nvGrpSpPr>
          <p:cNvPr id="237" name="Google Shape;237;p25"/>
          <p:cNvGrpSpPr/>
          <p:nvPr/>
        </p:nvGrpSpPr>
        <p:grpSpPr>
          <a:xfrm>
            <a:off x="3307680" y="1214428"/>
            <a:ext cx="2530774" cy="2530774"/>
            <a:chOff x="664293" y="1745422"/>
            <a:chExt cx="2530774" cy="2530774"/>
          </a:xfrm>
        </p:grpSpPr>
        <p:sp>
          <p:nvSpPr>
            <p:cNvPr id="238" name="Google Shape;238;p25"/>
            <p:cNvSpPr/>
            <p:nvPr/>
          </p:nvSpPr>
          <p:spPr>
            <a:xfrm>
              <a:off x="664293" y="1745422"/>
              <a:ext cx="2530774" cy="2530774"/>
            </a:xfrm>
            <a:prstGeom prst="blockArc">
              <a:avLst>
                <a:gd fmla="val 16158395" name="adj1"/>
                <a:gd fmla="val 16129990" name="adj2"/>
                <a:gd fmla="val 15319" name="adj3"/>
              </a:avLst>
            </a:prstGeom>
            <a:gradFill>
              <a:gsLst>
                <a:gs pos="0">
                  <a:srgbClr val="F89F55"/>
                </a:gs>
                <a:gs pos="100000">
                  <a:srgbClr val="F89F5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9" name="Google Shape;239;p25"/>
            <p:cNvSpPr/>
            <p:nvPr/>
          </p:nvSpPr>
          <p:spPr>
            <a:xfrm>
              <a:off x="664293" y="1745422"/>
              <a:ext cx="2530774" cy="2530774"/>
            </a:xfrm>
            <a:prstGeom prst="blockArc">
              <a:avLst>
                <a:gd fmla="val 16158395" name="adj1"/>
                <a:gd fmla="val 9704481" name="adj2"/>
                <a:gd fmla="val 15849" name="adj3"/>
              </a:avLst>
            </a:prstGeom>
            <a:gradFill>
              <a:gsLst>
                <a:gs pos="0">
                  <a:srgbClr val="DA6709"/>
                </a:gs>
                <a:gs pos="100000">
                  <a:srgbClr val="DA6709"/>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p25"/>
            <p:cNvSpPr/>
            <p:nvPr/>
          </p:nvSpPr>
          <p:spPr>
            <a:xfrm>
              <a:off x="664293" y="1745422"/>
              <a:ext cx="2530774" cy="2530774"/>
            </a:xfrm>
            <a:prstGeom prst="blockArc">
              <a:avLst>
                <a:gd fmla="val 16094394" name="adj1"/>
                <a:gd fmla="val 3052497" name="adj2"/>
                <a:gd fmla="val 15407" name="adj3"/>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41" name="Google Shape;241;p25"/>
          <p:cNvSpPr txBox="1"/>
          <p:nvPr/>
        </p:nvSpPr>
        <p:spPr>
          <a:xfrm>
            <a:off x="3786182" y="2038647"/>
            <a:ext cx="1643074" cy="8902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600" u="none" cap="none" strike="noStrike">
                <a:solidFill>
                  <a:srgbClr val="000000"/>
                </a:solidFill>
                <a:latin typeface="Arial"/>
                <a:ea typeface="Arial"/>
                <a:cs typeface="Arial"/>
                <a:sym typeface="Arial"/>
              </a:rPr>
              <a:t>أسباب إنقطاع تلاميذ الثانوي عن الدراسة بالوسط القروي</a:t>
            </a:r>
            <a:endParaRPr b="1" i="0" sz="16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2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2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2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2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2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txBox="1"/>
          <p:nvPr/>
        </p:nvSpPr>
        <p:spPr>
          <a:xfrm>
            <a:off x="4286248" y="1071552"/>
            <a:ext cx="4429156" cy="1855412"/>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000000"/>
                </a:solidFill>
                <a:latin typeface="Arial"/>
                <a:ea typeface="Arial"/>
                <a:cs typeface="Arial"/>
                <a:sym typeface="Arial"/>
              </a:rPr>
              <a:t>أغلب المدرسين يقطعون، يوميا، مسافات طوالا بين سكناهم ومقرات عملهم سواء بالمدرسة المركزية أو الفرعية، باعتماد جميع وسائل النقل المتاحة من نقل عمومي مرخص ونقل سري محظور ودواب مختلفة. علما أن هذا التنقل محفوف بمخاطر جمة، من حوادث قاتلة إلى عاهات مستديمة إلى عجز نهائي عن العمل.</a:t>
            </a:r>
            <a:endParaRPr b="1" i="0" sz="16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None/>
            </a:pPr>
            <a:r>
              <a:rPr b="1" i="0" lang="ar-SA" sz="1600" u="none" cap="none" strike="noStrike">
                <a:solidFill>
                  <a:srgbClr val="000000"/>
                </a:solidFill>
                <a:latin typeface="Arial"/>
                <a:ea typeface="Arial"/>
                <a:cs typeface="Arial"/>
                <a:sym typeface="Arial"/>
              </a:rPr>
              <a:t> </a:t>
            </a:r>
            <a:r>
              <a:rPr b="1" i="0" lang="ar-SA" sz="1600" u="none" cap="none" strike="noStrike">
                <a:solidFill>
                  <a:srgbClr val="C00000"/>
                </a:solidFill>
                <a:latin typeface="Arial"/>
                <a:ea typeface="Arial"/>
                <a:cs typeface="Arial"/>
                <a:sym typeface="Arial"/>
              </a:rPr>
              <a:t>وقد تستغرق رحلة المدرس إلى مدرسة فرعية، خصوصا، في المناطق النائية، يوما كاملا على الأرجل أو على ظهر دابة، معرضا لكل الأخطار القاتلة، من عواصف مطرية أو رملية أو رياح عاتية إلى فيضان أنهار ووديان بأشكال مباغتة، تجرف الشجر والحجر دون سابق إنذار وفي غياب قناطر وجسور رابطة بين ضفتي النهر أو الوادي.</a:t>
            </a:r>
            <a:endParaRPr b="1" i="0" sz="1600" u="none" cap="none" strike="noStrike">
              <a:solidFill>
                <a:srgbClr val="C00000"/>
              </a:solidFill>
              <a:latin typeface="Arial"/>
              <a:ea typeface="Arial"/>
              <a:cs typeface="Arial"/>
              <a:sym typeface="Arial"/>
            </a:endParaRPr>
          </a:p>
        </p:txBody>
      </p:sp>
      <p:sp>
        <p:nvSpPr>
          <p:cNvPr id="247" name="Google Shape;247;p26"/>
          <p:cNvSpPr txBox="1"/>
          <p:nvPr/>
        </p:nvSpPr>
        <p:spPr>
          <a:xfrm>
            <a:off x="4143372" y="131625"/>
            <a:ext cx="4857752" cy="56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3200" u="none" cap="none" strike="noStrike">
                <a:solidFill>
                  <a:srgbClr val="984807"/>
                </a:solidFill>
                <a:latin typeface="Arial"/>
                <a:ea typeface="Arial"/>
                <a:cs typeface="Arial"/>
                <a:sym typeface="Arial"/>
              </a:rPr>
              <a:t>ظروف المدرسين بالوسط القروي</a:t>
            </a:r>
            <a:endParaRPr b="1" i="0" sz="3200" u="none" cap="none" strike="noStrike">
              <a:solidFill>
                <a:srgbClr val="984807"/>
              </a:solidFill>
              <a:latin typeface="Arial"/>
              <a:ea typeface="Arial"/>
              <a:cs typeface="Arial"/>
              <a:sym typeface="Arial"/>
            </a:endParaRPr>
          </a:p>
        </p:txBody>
      </p:sp>
      <p:pic>
        <p:nvPicPr>
          <p:cNvPr descr="3284_896.jpg" id="248" name="Google Shape;248;p26"/>
          <p:cNvPicPr preferRelativeResize="0"/>
          <p:nvPr>
            <p:ph idx="2" type="pic"/>
          </p:nvPr>
        </p:nvPicPr>
        <p:blipFill rotWithShape="1">
          <a:blip r:embed="rId3">
            <a:alphaModFix/>
          </a:blip>
          <a:srcRect b="0" l="5064" r="5063" t="0"/>
          <a:stretch/>
        </p:blipFill>
        <p:spPr>
          <a:xfrm>
            <a:off x="683568" y="427547"/>
            <a:ext cx="3528311" cy="4288406"/>
          </a:xfrm>
          <a:prstGeom prst="rect">
            <a:avLst/>
          </a:prstGeom>
          <a:solidFill>
            <a:srgbClr val="D8D8D8"/>
          </a:solid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5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500"/>
                                        <p:tgtEl>
                                          <p:spTgt spid="2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txBox="1"/>
          <p:nvPr/>
        </p:nvSpPr>
        <p:spPr>
          <a:xfrm>
            <a:off x="714348" y="71420"/>
            <a:ext cx="7643866" cy="7858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2400" u="none" cap="none" strike="noStrike">
                <a:solidFill>
                  <a:srgbClr val="FF0000"/>
                </a:solidFill>
                <a:latin typeface="Arial"/>
                <a:ea typeface="Arial"/>
                <a:cs typeface="Arial"/>
                <a:sym typeface="Arial"/>
              </a:rPr>
              <a:t>ومن بين الصعوبات التي تواجه المدرس عند مزاولة مهنته بالوسط القروي خصوصا بالفرعية</a:t>
            </a:r>
            <a:endParaRPr b="1" i="0" sz="2400" u="none" cap="none" strike="noStrike">
              <a:solidFill>
                <a:srgbClr val="FF0000"/>
              </a:solidFill>
              <a:latin typeface="Arial"/>
              <a:ea typeface="Arial"/>
              <a:cs typeface="Arial"/>
              <a:sym typeface="Arial"/>
            </a:endParaRPr>
          </a:p>
        </p:txBody>
      </p:sp>
      <p:sp>
        <p:nvSpPr>
          <p:cNvPr id="254" name="Google Shape;254;p27"/>
          <p:cNvSpPr/>
          <p:nvPr/>
        </p:nvSpPr>
        <p:spPr>
          <a:xfrm>
            <a:off x="1524000" y="928676"/>
            <a:ext cx="5976958" cy="392909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طريقة التلقين و التعامل مع التلاميذ</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عدم استفادة المدرس من الندوات واللقاءات التربوية والتأطيرية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غياب التجهيزات والوسائل المساعدة</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p:nvPr/>
        </p:nvSpPr>
        <p:spPr>
          <a:xfrm>
            <a:off x="395536" y="2526196"/>
            <a:ext cx="108000" cy="126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0" name="Google Shape;260;p28"/>
          <p:cNvSpPr txBox="1"/>
          <p:nvPr/>
        </p:nvSpPr>
        <p:spPr>
          <a:xfrm>
            <a:off x="285720" y="723115"/>
            <a:ext cx="8501122"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600" u="none" cap="none" strike="noStrike">
                <a:solidFill>
                  <a:srgbClr val="000000"/>
                </a:solidFill>
                <a:latin typeface="Arial"/>
                <a:ea typeface="Arial"/>
                <a:cs typeface="Arial"/>
                <a:sym typeface="Arial"/>
              </a:rPr>
              <a:t>يتطلب قطع التلاميذ المسافة الفاصلة بين المدرسة ومحل سكناهم مدة زمنية ليست قليلة، قد تصل في بعض المناطق إلى ساعتين، يعانون خلالها التعب والقلق وكل الضغوطات النفسية خوفا من الأمطار والعواصف والفيضانات التي يمكن أن تباغتهم في كل حين ودون سابق إنذار. ففي أي حالة جسمية ونفسية يصلون المدرسة؟ وفي أي ظروف يتلقون الدروس؟ وهل يستوعبون الملقن لهم؟</a:t>
            </a:r>
            <a:endParaRPr b="1" i="0" sz="1600" u="none" cap="none" strike="noStrike">
              <a:solidFill>
                <a:srgbClr val="984807"/>
              </a:solidFill>
              <a:latin typeface="Arial"/>
              <a:ea typeface="Arial"/>
              <a:cs typeface="Arial"/>
              <a:sym typeface="Arial"/>
            </a:endParaRPr>
          </a:p>
        </p:txBody>
      </p:sp>
      <p:sp>
        <p:nvSpPr>
          <p:cNvPr id="261" name="Google Shape;261;p28"/>
          <p:cNvSpPr/>
          <p:nvPr/>
        </p:nvSpPr>
        <p:spPr>
          <a:xfrm>
            <a:off x="8604448" y="2643188"/>
            <a:ext cx="108000" cy="126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p28"/>
          <p:cNvSpPr txBox="1"/>
          <p:nvPr>
            <p:ph type="title"/>
          </p:nvPr>
        </p:nvSpPr>
        <p:spPr>
          <a:xfrm>
            <a:off x="0" y="71420"/>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b="1" lang="ar-SA" sz="4000"/>
              <a:t>ظروف تمدرس الأطفال بالوسط القروي</a:t>
            </a:r>
            <a:endParaRPr sz="4000"/>
          </a:p>
        </p:txBody>
      </p:sp>
      <p:sp>
        <p:nvSpPr>
          <p:cNvPr id="263" name="Google Shape;263;p28"/>
          <p:cNvSpPr/>
          <p:nvPr/>
        </p:nvSpPr>
        <p:spPr>
          <a:xfrm>
            <a:off x="1214414" y="1793898"/>
            <a:ext cx="6929486" cy="334962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600"/>
              <a:buFont typeface="Arial"/>
              <a:buChar char="•"/>
            </a:pPr>
            <a:r>
              <a:rPr b="1" i="0" lang="ar-SA" sz="1600" u="none" cap="none" strike="noStrike">
                <a:solidFill>
                  <a:srgbClr val="000000"/>
                </a:solidFill>
                <a:latin typeface="Arial"/>
                <a:ea typeface="Arial"/>
                <a:cs typeface="Arial"/>
                <a:sym typeface="Arial"/>
              </a:rPr>
              <a:t>مشاكل التمدرس بالوسط القروي </a:t>
            </a:r>
            <a:endParaRPr b="1" i="0" sz="1600" u="none" cap="none" strike="noStrike">
              <a:solidFill>
                <a:srgbClr val="000000"/>
              </a:solidFill>
              <a:latin typeface="Arial"/>
              <a:ea typeface="Arial"/>
              <a:cs typeface="Arial"/>
              <a:sym typeface="Arial"/>
            </a:endParaRPr>
          </a:p>
          <a:p>
            <a:pPr indent="-114300" lvl="2" marL="228600" marR="0" rtl="0" algn="l">
              <a:lnSpc>
                <a:spcPct val="75000"/>
              </a:lnSpc>
              <a:spcBef>
                <a:spcPts val="16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ضعف المردودية المدرسية التي  تعكس الأهداف المرجوة</a:t>
            </a:r>
            <a:endParaRPr b="0" i="0" sz="1400" u="none" cap="none" strike="noStrike">
              <a:solidFill>
                <a:srgbClr val="000000"/>
              </a:solidFill>
              <a:latin typeface="Arial"/>
              <a:ea typeface="Arial"/>
              <a:cs typeface="Arial"/>
              <a:sym typeface="Arial"/>
            </a:endParaRPr>
          </a:p>
          <a:p>
            <a:pPr indent="-25400" lvl="2" marL="2286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2" marL="228600" marR="0" rtl="0" algn="l">
              <a:lnSpc>
                <a:spcPct val="75000"/>
              </a:lnSpc>
              <a:spcBef>
                <a:spcPts val="14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عدم الاستيعاب </a:t>
            </a:r>
            <a:endParaRPr b="0" i="0" sz="1400" u="none" cap="none" strike="noStrike">
              <a:solidFill>
                <a:srgbClr val="000000"/>
              </a:solidFill>
              <a:latin typeface="Arial"/>
              <a:ea typeface="Arial"/>
              <a:cs typeface="Arial"/>
              <a:sym typeface="Arial"/>
            </a:endParaRPr>
          </a:p>
          <a:p>
            <a:pPr indent="-25400" lvl="2" marL="2286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2" marL="228600" marR="0" rtl="0" algn="l">
              <a:lnSpc>
                <a:spcPct val="75000"/>
              </a:lnSpc>
              <a:spcBef>
                <a:spcPts val="14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ضعف التحصيل لجل المعارف الملقنة</a:t>
            </a:r>
            <a:endParaRPr b="0" i="0" sz="1400" u="none" cap="none" strike="noStrike">
              <a:solidFill>
                <a:srgbClr val="000000"/>
              </a:solidFill>
              <a:latin typeface="Arial"/>
              <a:ea typeface="Arial"/>
              <a:cs typeface="Arial"/>
              <a:sym typeface="Arial"/>
            </a:endParaRPr>
          </a:p>
          <a:p>
            <a:pPr indent="-25400" lvl="2" marL="2286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2" marL="228600" marR="0" rtl="0" algn="l">
              <a:lnSpc>
                <a:spcPct val="75000"/>
              </a:lnSpc>
              <a:spcBef>
                <a:spcPts val="140"/>
              </a:spcBef>
              <a:spcAft>
                <a:spcPts val="0"/>
              </a:spcAft>
              <a:buClr>
                <a:srgbClr val="000000"/>
              </a:buClr>
              <a:buSzPts val="1400"/>
              <a:buFont typeface="Arial"/>
              <a:buChar char="•"/>
            </a:pPr>
            <a:r>
              <a:rPr b="1" i="0" lang="ar-SA" sz="1400" u="none" cap="none" strike="noStrike">
                <a:solidFill>
                  <a:srgbClr val="000000"/>
                </a:solidFill>
                <a:latin typeface="Arial"/>
                <a:ea typeface="Arial"/>
                <a:cs typeface="Arial"/>
                <a:sym typeface="Arial"/>
              </a:rPr>
              <a:t>عدم توفرنتائج مؤهلة لأغلبية التلاميذ</a:t>
            </a:r>
            <a:endParaRPr b="0" i="0" sz="1400" u="none" cap="none" strike="noStrike">
              <a:solidFill>
                <a:srgbClr val="000000"/>
              </a:solidFill>
              <a:latin typeface="Arial"/>
              <a:ea typeface="Arial"/>
              <a:cs typeface="Arial"/>
              <a:sym typeface="Arial"/>
            </a:endParaRPr>
          </a:p>
          <a:p>
            <a:pPr indent="-25400" lvl="2" marL="2286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txBox="1"/>
          <p:nvPr/>
        </p:nvSpPr>
        <p:spPr>
          <a:xfrm>
            <a:off x="1714480" y="1285866"/>
            <a:ext cx="1288487"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400" u="none" cap="none" strike="noStrike">
                <a:solidFill>
                  <a:schemeClr val="lt1"/>
                </a:solidFill>
                <a:latin typeface="Arial"/>
                <a:ea typeface="Arial"/>
                <a:cs typeface="Arial"/>
                <a:sym typeface="Arial"/>
              </a:rPr>
              <a:t>التسجيل في الضمان الاجتماعي</a:t>
            </a:r>
            <a:endParaRPr b="1" i="0" sz="1400" u="none" cap="none" strike="noStrike">
              <a:solidFill>
                <a:schemeClr val="lt1"/>
              </a:solidFill>
              <a:latin typeface="Arial"/>
              <a:ea typeface="Arial"/>
              <a:cs typeface="Arial"/>
              <a:sym typeface="Arial"/>
            </a:endParaRPr>
          </a:p>
        </p:txBody>
      </p:sp>
      <p:sp>
        <p:nvSpPr>
          <p:cNvPr id="269" name="Google Shape;269;p29"/>
          <p:cNvSpPr txBox="1"/>
          <p:nvPr/>
        </p:nvSpPr>
        <p:spPr>
          <a:xfrm>
            <a:off x="6286512" y="1428742"/>
            <a:ext cx="1288487"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400" u="none" cap="none" strike="noStrike">
                <a:solidFill>
                  <a:schemeClr val="lt1"/>
                </a:solidFill>
                <a:latin typeface="Arial"/>
                <a:ea typeface="Arial"/>
                <a:cs typeface="Arial"/>
                <a:sym typeface="Arial"/>
              </a:rPr>
              <a:t>بناء وترميم منازل القرويين</a:t>
            </a:r>
            <a:r>
              <a:rPr b="0" i="0" lang="ar-SA"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270" name="Google Shape;270;p29"/>
          <p:cNvSpPr txBox="1"/>
          <p:nvPr/>
        </p:nvSpPr>
        <p:spPr>
          <a:xfrm>
            <a:off x="3922506" y="3840946"/>
            <a:ext cx="128848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ar-SA" sz="1200" u="none" cap="none" strike="noStrike">
                <a:solidFill>
                  <a:schemeClr val="lt1"/>
                </a:solidFill>
                <a:latin typeface="Arial"/>
                <a:ea typeface="Arial"/>
                <a:cs typeface="Arial"/>
                <a:sym typeface="Arial"/>
              </a:rPr>
              <a:t>Easy to change colors, photos and Text.</a:t>
            </a:r>
            <a:endParaRPr b="0" i="0" sz="1200" u="none" cap="none" strike="noStrike">
              <a:solidFill>
                <a:schemeClr val="lt1"/>
              </a:solidFill>
              <a:latin typeface="Arial"/>
              <a:ea typeface="Arial"/>
              <a:cs typeface="Arial"/>
              <a:sym typeface="Arial"/>
            </a:endParaRPr>
          </a:p>
        </p:txBody>
      </p:sp>
      <p:sp>
        <p:nvSpPr>
          <p:cNvPr id="271" name="Google Shape;271;p29"/>
          <p:cNvSpPr/>
          <p:nvPr/>
        </p:nvSpPr>
        <p:spPr>
          <a:xfrm>
            <a:off x="1328734" y="357172"/>
            <a:ext cx="6457976" cy="3706255"/>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400"/>
              <a:buFont typeface="Arial"/>
              <a:buChar char="•"/>
            </a:pPr>
            <a:r>
              <a:rPr b="1" i="0" lang="ar-SA" sz="1400" u="none" cap="none" strike="noStrike">
                <a:solidFill>
                  <a:srgbClr val="FF0000"/>
                </a:solidFill>
                <a:latin typeface="Arial"/>
                <a:ea typeface="Arial"/>
                <a:cs typeface="Arial"/>
                <a:sym typeface="Arial"/>
              </a:rPr>
              <a:t>تقرير المجلس الأعلى للتعليم</a:t>
            </a:r>
            <a:endParaRPr b="0" i="0" sz="1400" u="none" cap="none" strike="noStrike">
              <a:solidFill>
                <a:srgbClr val="FF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600"/>
              <a:buFont typeface="Arial"/>
              <a:buChar char="•"/>
            </a:pPr>
            <a:r>
              <a:rPr b="1" i="0" lang="ar-SA" sz="1600" u="none" cap="none" strike="noStrike">
                <a:solidFill>
                  <a:srgbClr val="000000"/>
                </a:solidFill>
                <a:latin typeface="Arial"/>
                <a:ea typeface="Arial"/>
                <a:cs typeface="Arial"/>
                <a:sym typeface="Arial"/>
              </a:rPr>
              <a:t>الانقطاع الدراسي بالتعليم الابتدائي مرتفع إذ تبلغ في المتوسط 5,7% ، وترتفع هذه النسبة بارتفاع المستوى الدراسي(10,4% بالسنة السادسة ابتدائي سنة 2005).</a:t>
            </a:r>
            <a:endParaRPr b="0" i="0" sz="1600" u="none" cap="none" strike="noStrike">
              <a:solidFill>
                <a:srgbClr val="000000"/>
              </a:solidFill>
              <a:latin typeface="Arial"/>
              <a:ea typeface="Arial"/>
              <a:cs typeface="Arial"/>
              <a:sym typeface="Arial"/>
            </a:endParaRPr>
          </a:p>
          <a:p>
            <a:pPr indent="-25400" lvl="1" marL="114300" marR="0" rtl="0" algn="l">
              <a:lnSpc>
                <a:spcPct val="75000"/>
              </a:lnSpc>
              <a:spcBef>
                <a:spcPts val="16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600"/>
              <a:buFont typeface="Arial"/>
              <a:buChar char="•"/>
            </a:pPr>
            <a:r>
              <a:rPr b="1" i="0" lang="ar-SA" sz="1600" u="none" cap="none" strike="noStrike">
                <a:solidFill>
                  <a:srgbClr val="000000"/>
                </a:solidFill>
                <a:latin typeface="Arial"/>
                <a:ea typeface="Arial"/>
                <a:cs typeface="Arial"/>
                <a:sym typeface="Arial"/>
              </a:rPr>
              <a:t>التلميذ المسجل بالسلك الابتدائي كي يستكمل هذا الطور يلزمه 10 سنوات عوض 6 سنوات</a:t>
            </a:r>
            <a:endParaRPr b="0" i="0" sz="1600" u="none" cap="none" strike="noStrike">
              <a:solidFill>
                <a:srgbClr val="000000"/>
              </a:solidFill>
              <a:latin typeface="Arial"/>
              <a:ea typeface="Arial"/>
              <a:cs typeface="Arial"/>
              <a:sym typeface="Arial"/>
            </a:endParaRPr>
          </a:p>
          <a:p>
            <a:pPr indent="-25400" lvl="1" marL="114300" marR="0" rtl="0" algn="l">
              <a:lnSpc>
                <a:spcPct val="75000"/>
              </a:lnSpc>
              <a:spcBef>
                <a:spcPts val="16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30"/>
          <p:cNvGrpSpPr/>
          <p:nvPr/>
        </p:nvGrpSpPr>
        <p:grpSpPr>
          <a:xfrm rot="5400000">
            <a:off x="4265794" y="1071552"/>
            <a:ext cx="612413" cy="612413"/>
            <a:chOff x="7740552" y="3628849"/>
            <a:chExt cx="1800000" cy="1800000"/>
          </a:xfrm>
        </p:grpSpPr>
        <p:sp>
          <p:nvSpPr>
            <p:cNvPr id="277" name="Google Shape;277;p30"/>
            <p:cNvSpPr/>
            <p:nvPr/>
          </p:nvSpPr>
          <p:spPr>
            <a:xfrm>
              <a:off x="7740552" y="3628849"/>
              <a:ext cx="216000" cy="180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8" name="Google Shape;278;p30"/>
            <p:cNvSpPr/>
            <p:nvPr/>
          </p:nvSpPr>
          <p:spPr>
            <a:xfrm rot="5400000">
              <a:off x="8542684" y="4618860"/>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9" name="Google Shape;279;p30"/>
            <p:cNvSpPr/>
            <p:nvPr/>
          </p:nvSpPr>
          <p:spPr>
            <a:xfrm rot="5400000">
              <a:off x="8542684" y="3035407"/>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0" name="Google Shape;280;p30"/>
            <p:cNvSpPr/>
            <p:nvPr/>
          </p:nvSpPr>
          <p:spPr>
            <a:xfrm rot="5400000">
              <a:off x="8636896" y="3732921"/>
              <a:ext cx="216000" cy="159131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1" name="Google Shape;281;p30"/>
            <p:cNvSpPr/>
            <p:nvPr/>
          </p:nvSpPr>
          <p:spPr>
            <a:xfrm>
              <a:off x="9324552" y="3628849"/>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2" name="Google Shape;282;p30"/>
            <p:cNvSpPr/>
            <p:nvPr/>
          </p:nvSpPr>
          <p:spPr>
            <a:xfrm>
              <a:off x="9324552" y="4816437"/>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p30"/>
            <p:cNvSpPr/>
            <p:nvPr/>
          </p:nvSpPr>
          <p:spPr>
            <a:xfrm rot="5400000">
              <a:off x="8751744" y="3559910"/>
              <a:ext cx="216000" cy="1145606"/>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4" name="Google Shape;284;p30"/>
            <p:cNvSpPr/>
            <p:nvPr/>
          </p:nvSpPr>
          <p:spPr>
            <a:xfrm rot="5400000">
              <a:off x="8751748" y="4351635"/>
              <a:ext cx="216000" cy="1145607"/>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85" name="Google Shape;285;p30"/>
          <p:cNvSpPr txBox="1"/>
          <p:nvPr>
            <p:ph type="title"/>
          </p:nvPr>
        </p:nvSpPr>
        <p:spPr>
          <a:xfrm>
            <a:off x="1071538" y="3005782"/>
            <a:ext cx="70227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b="1" lang="ar-SA" sz="4400"/>
              <a:t>أسس تنمية التعليم بالوسط القروي وتطويره</a:t>
            </a:r>
            <a:br>
              <a:rPr lang="ar-SA" sz="4400"/>
            </a:br>
            <a:endParaRPr sz="400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p:nvPr/>
        </p:nvSpPr>
        <p:spPr>
          <a:xfrm>
            <a:off x="1403648" y="1355998"/>
            <a:ext cx="468000" cy="468000"/>
          </a:xfrm>
          <a:prstGeom prst="rect">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1" name="Google Shape;291;p31"/>
          <p:cNvSpPr/>
          <p:nvPr/>
        </p:nvSpPr>
        <p:spPr>
          <a:xfrm>
            <a:off x="1924055" y="1355998"/>
            <a:ext cx="2215800" cy="468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p31"/>
          <p:cNvSpPr/>
          <p:nvPr/>
        </p:nvSpPr>
        <p:spPr>
          <a:xfrm>
            <a:off x="4558654" y="1355998"/>
            <a:ext cx="468000" cy="468000"/>
          </a:xfrm>
          <a:prstGeom prst="rect">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3" name="Google Shape;293;p31"/>
          <p:cNvSpPr/>
          <p:nvPr/>
        </p:nvSpPr>
        <p:spPr>
          <a:xfrm>
            <a:off x="5047228" y="1357304"/>
            <a:ext cx="3525300" cy="468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4" name="Google Shape;294;p31"/>
          <p:cNvSpPr txBox="1"/>
          <p:nvPr/>
        </p:nvSpPr>
        <p:spPr>
          <a:xfrm>
            <a:off x="4538966" y="1357304"/>
            <a:ext cx="5331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ar-SA" sz="2400" u="none" cap="none" strike="noStrike">
                <a:solidFill>
                  <a:srgbClr val="984807"/>
                </a:solidFill>
                <a:latin typeface="Arial"/>
                <a:ea typeface="Arial"/>
                <a:cs typeface="Arial"/>
                <a:sym typeface="Arial"/>
              </a:rPr>
              <a:t>01</a:t>
            </a:r>
            <a:endParaRPr b="1" i="0" sz="2400" u="none" cap="none" strike="noStrike">
              <a:solidFill>
                <a:srgbClr val="984807"/>
              </a:solidFill>
              <a:latin typeface="Arial"/>
              <a:ea typeface="Arial"/>
              <a:cs typeface="Arial"/>
              <a:sym typeface="Arial"/>
            </a:endParaRPr>
          </a:p>
        </p:txBody>
      </p:sp>
      <p:sp>
        <p:nvSpPr>
          <p:cNvPr id="295" name="Google Shape;295;p31"/>
          <p:cNvSpPr txBox="1"/>
          <p:nvPr/>
        </p:nvSpPr>
        <p:spPr>
          <a:xfrm>
            <a:off x="1357290" y="1357304"/>
            <a:ext cx="5331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ar-SA" sz="2400" u="none" cap="none" strike="noStrike">
                <a:solidFill>
                  <a:srgbClr val="984807"/>
                </a:solidFill>
                <a:latin typeface="Arial"/>
                <a:ea typeface="Arial"/>
                <a:cs typeface="Arial"/>
                <a:sym typeface="Arial"/>
              </a:rPr>
              <a:t>02</a:t>
            </a:r>
            <a:endParaRPr b="1" i="0" sz="2400" u="none" cap="none" strike="noStrike">
              <a:solidFill>
                <a:srgbClr val="984807"/>
              </a:solidFill>
              <a:latin typeface="Arial"/>
              <a:ea typeface="Arial"/>
              <a:cs typeface="Arial"/>
              <a:sym typeface="Arial"/>
            </a:endParaRPr>
          </a:p>
        </p:txBody>
      </p:sp>
      <p:sp>
        <p:nvSpPr>
          <p:cNvPr id="296" name="Google Shape;296;p31"/>
          <p:cNvSpPr txBox="1"/>
          <p:nvPr/>
        </p:nvSpPr>
        <p:spPr>
          <a:xfrm>
            <a:off x="5220072" y="1436109"/>
            <a:ext cx="23718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600" u="none" cap="none" strike="noStrike">
                <a:solidFill>
                  <a:schemeClr val="lt1"/>
                </a:solidFill>
                <a:latin typeface="Arial"/>
                <a:ea typeface="Arial"/>
                <a:cs typeface="Arial"/>
                <a:sym typeface="Arial"/>
              </a:rPr>
              <a:t>فك العزلة</a:t>
            </a:r>
            <a:endParaRPr b="1" i="0" sz="1600" u="none" cap="none" strike="noStrike">
              <a:solidFill>
                <a:schemeClr val="lt1"/>
              </a:solidFill>
              <a:latin typeface="Arial"/>
              <a:ea typeface="Arial"/>
              <a:cs typeface="Arial"/>
              <a:sym typeface="Arial"/>
            </a:endParaRPr>
          </a:p>
        </p:txBody>
      </p:sp>
      <p:sp>
        <p:nvSpPr>
          <p:cNvPr id="297" name="Google Shape;297;p31"/>
          <p:cNvSpPr txBox="1"/>
          <p:nvPr/>
        </p:nvSpPr>
        <p:spPr>
          <a:xfrm>
            <a:off x="2051721" y="1432941"/>
            <a:ext cx="19443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chemeClr val="lt1"/>
                </a:solidFill>
                <a:latin typeface="Arial"/>
                <a:ea typeface="Arial"/>
                <a:cs typeface="Arial"/>
                <a:sym typeface="Arial"/>
              </a:rPr>
              <a:t>الطرق</a:t>
            </a:r>
            <a:endParaRPr b="1" i="0" sz="1400" u="none" cap="none" strike="noStrike">
              <a:solidFill>
                <a:schemeClr val="lt1"/>
              </a:solidFill>
              <a:latin typeface="Arial"/>
              <a:ea typeface="Arial"/>
              <a:cs typeface="Arial"/>
              <a:sym typeface="Arial"/>
            </a:endParaRPr>
          </a:p>
        </p:txBody>
      </p:sp>
      <p:sp>
        <p:nvSpPr>
          <p:cNvPr id="298" name="Google Shape;298;p31"/>
          <p:cNvSpPr txBox="1"/>
          <p:nvPr/>
        </p:nvSpPr>
        <p:spPr>
          <a:xfrm>
            <a:off x="1980162" y="1860054"/>
            <a:ext cx="2088300" cy="10158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ربط التجمعات السكنية القروية، مجتمعة كانت أو متفرقة، بطرق معبدة بالمدن الكبيرة والصغيرة وتقريبها من التمدن والحضارة؛</a:t>
            </a:r>
            <a:endParaRPr b="0" i="0" sz="1200" u="none" cap="none" strike="noStrike">
              <a:solidFill>
                <a:srgbClr val="984807"/>
              </a:solidFill>
              <a:latin typeface="Arial"/>
              <a:ea typeface="Arial"/>
              <a:cs typeface="Arial"/>
              <a:sym typeface="Arial"/>
            </a:endParaRPr>
          </a:p>
        </p:txBody>
      </p:sp>
      <p:sp>
        <p:nvSpPr>
          <p:cNvPr id="299" name="Google Shape;299;p31"/>
          <p:cNvSpPr txBox="1"/>
          <p:nvPr/>
        </p:nvSpPr>
        <p:spPr>
          <a:xfrm>
            <a:off x="5148064" y="1860054"/>
            <a:ext cx="34563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فك العزلة عن القرى والدواوير وربط بعضها البعض وذلك بشق الطرق وتعبيدها ومراقبتها وصيانتها تفاديا للتلاشي والتخريب والضياع؛</a:t>
            </a:r>
            <a:endParaRPr b="0" i="0" sz="1200" u="none" cap="none" strike="noStrike">
              <a:solidFill>
                <a:srgbClr val="984807"/>
              </a:solidFill>
              <a:latin typeface="Arial"/>
              <a:ea typeface="Arial"/>
              <a:cs typeface="Arial"/>
              <a:sym typeface="Arial"/>
            </a:endParaRPr>
          </a:p>
        </p:txBody>
      </p:sp>
      <p:sp>
        <p:nvSpPr>
          <p:cNvPr id="300" name="Google Shape;300;p31"/>
          <p:cNvSpPr/>
          <p:nvPr/>
        </p:nvSpPr>
        <p:spPr>
          <a:xfrm>
            <a:off x="1416854" y="3012182"/>
            <a:ext cx="468000" cy="468000"/>
          </a:xfrm>
          <a:prstGeom prst="rect">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p31"/>
          <p:cNvSpPr/>
          <p:nvPr/>
        </p:nvSpPr>
        <p:spPr>
          <a:xfrm>
            <a:off x="1937261" y="3012182"/>
            <a:ext cx="2215800" cy="468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p31"/>
          <p:cNvSpPr/>
          <p:nvPr/>
        </p:nvSpPr>
        <p:spPr>
          <a:xfrm>
            <a:off x="4571860" y="3012182"/>
            <a:ext cx="468000" cy="468000"/>
          </a:xfrm>
          <a:prstGeom prst="rect">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3" name="Google Shape;303;p31"/>
          <p:cNvSpPr/>
          <p:nvPr/>
        </p:nvSpPr>
        <p:spPr>
          <a:xfrm>
            <a:off x="5092266" y="3012182"/>
            <a:ext cx="3525300" cy="468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p31"/>
          <p:cNvSpPr txBox="1"/>
          <p:nvPr/>
        </p:nvSpPr>
        <p:spPr>
          <a:xfrm>
            <a:off x="4538966" y="3000378"/>
            <a:ext cx="5331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ar-SA" sz="2400" u="none" cap="none" strike="noStrike">
                <a:solidFill>
                  <a:srgbClr val="984807"/>
                </a:solidFill>
                <a:latin typeface="Arial"/>
                <a:ea typeface="Arial"/>
                <a:cs typeface="Arial"/>
                <a:sym typeface="Arial"/>
              </a:rPr>
              <a:t>03</a:t>
            </a:r>
            <a:endParaRPr b="1" i="0" sz="2400" u="none" cap="none" strike="noStrike">
              <a:solidFill>
                <a:srgbClr val="984807"/>
              </a:solidFill>
              <a:latin typeface="Arial"/>
              <a:ea typeface="Arial"/>
              <a:cs typeface="Arial"/>
              <a:sym typeface="Arial"/>
            </a:endParaRPr>
          </a:p>
        </p:txBody>
      </p:sp>
      <p:sp>
        <p:nvSpPr>
          <p:cNvPr id="305" name="Google Shape;305;p31"/>
          <p:cNvSpPr txBox="1"/>
          <p:nvPr/>
        </p:nvSpPr>
        <p:spPr>
          <a:xfrm>
            <a:off x="1357290" y="3000378"/>
            <a:ext cx="5331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ar-SA" sz="2400" u="none" cap="none" strike="noStrike">
                <a:solidFill>
                  <a:srgbClr val="984807"/>
                </a:solidFill>
                <a:latin typeface="Arial"/>
                <a:ea typeface="Arial"/>
                <a:cs typeface="Arial"/>
                <a:sym typeface="Arial"/>
              </a:rPr>
              <a:t>04</a:t>
            </a:r>
            <a:endParaRPr b="1" i="0" sz="2400" u="none" cap="none" strike="noStrike">
              <a:solidFill>
                <a:srgbClr val="984807"/>
              </a:solidFill>
              <a:latin typeface="Arial"/>
              <a:ea typeface="Arial"/>
              <a:cs typeface="Arial"/>
              <a:sym typeface="Arial"/>
            </a:endParaRPr>
          </a:p>
        </p:txBody>
      </p:sp>
      <p:sp>
        <p:nvSpPr>
          <p:cNvPr id="306" name="Google Shape;306;p31"/>
          <p:cNvSpPr txBox="1"/>
          <p:nvPr/>
        </p:nvSpPr>
        <p:spPr>
          <a:xfrm>
            <a:off x="5233278" y="3092293"/>
            <a:ext cx="23718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600" u="none" cap="none" strike="noStrike">
                <a:solidFill>
                  <a:schemeClr val="lt1"/>
                </a:solidFill>
                <a:latin typeface="Arial"/>
                <a:ea typeface="Arial"/>
                <a:cs typeface="Arial"/>
                <a:sym typeface="Arial"/>
              </a:rPr>
              <a:t>النقل العمومي</a:t>
            </a:r>
            <a:endParaRPr b="1" i="0" sz="1600" u="none" cap="none" strike="noStrike">
              <a:solidFill>
                <a:schemeClr val="lt1"/>
              </a:solidFill>
              <a:latin typeface="Arial"/>
              <a:ea typeface="Arial"/>
              <a:cs typeface="Arial"/>
              <a:sym typeface="Arial"/>
            </a:endParaRPr>
          </a:p>
        </p:txBody>
      </p:sp>
      <p:sp>
        <p:nvSpPr>
          <p:cNvPr id="307" name="Google Shape;307;p31"/>
          <p:cNvSpPr txBox="1"/>
          <p:nvPr/>
        </p:nvSpPr>
        <p:spPr>
          <a:xfrm>
            <a:off x="2064927" y="3089125"/>
            <a:ext cx="19443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chemeClr val="lt1"/>
                </a:solidFill>
                <a:latin typeface="Arial"/>
                <a:ea typeface="Arial"/>
                <a:cs typeface="Arial"/>
                <a:sym typeface="Arial"/>
              </a:rPr>
              <a:t>البنية التحتية</a:t>
            </a:r>
            <a:endParaRPr b="1" i="0" sz="1400" u="none" cap="none" strike="noStrike">
              <a:solidFill>
                <a:schemeClr val="lt1"/>
              </a:solidFill>
              <a:latin typeface="Arial"/>
              <a:ea typeface="Arial"/>
              <a:cs typeface="Arial"/>
              <a:sym typeface="Arial"/>
            </a:endParaRPr>
          </a:p>
        </p:txBody>
      </p:sp>
      <p:sp>
        <p:nvSpPr>
          <p:cNvPr id="308" name="Google Shape;308;p31"/>
          <p:cNvSpPr txBox="1"/>
          <p:nvPr/>
        </p:nvSpPr>
        <p:spPr>
          <a:xfrm>
            <a:off x="1993368" y="3516238"/>
            <a:ext cx="2088300" cy="13851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بناء قناطر وجسور على الوديان والأنهار رابطة بين التجمعات السكنية القروية؛</a:t>
            </a:r>
            <a:endParaRPr b="0" i="0" sz="1200" u="none" cap="none" strike="noStrike">
              <a:solidFill>
                <a:srgbClr val="984807"/>
              </a:solidFill>
              <a:latin typeface="Arial"/>
              <a:ea typeface="Arial"/>
              <a:cs typeface="Arial"/>
              <a:sym typeface="Arial"/>
            </a:endParaRPr>
          </a:p>
        </p:txBody>
      </p:sp>
      <p:sp>
        <p:nvSpPr>
          <p:cNvPr id="309" name="Google Shape;309;p31"/>
          <p:cNvSpPr txBox="1"/>
          <p:nvPr/>
        </p:nvSpPr>
        <p:spPr>
          <a:xfrm>
            <a:off x="5161270" y="3516238"/>
            <a:ext cx="3456300" cy="9129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توفير النقل العمومي والسهر على خدماته الاجتماعية، وتمكين الجماعات القروية من رخص النقل الجماعي باستعمال سيارات خفيفة وحافلات بأثمنة مدعومة تكون في متناول سكان البوادي؛</a:t>
            </a:r>
            <a:endParaRPr b="0" i="0" sz="1200" u="none" cap="none" strike="noStrike">
              <a:solidFill>
                <a:srgbClr val="984807"/>
              </a:solidFill>
              <a:latin typeface="Arial"/>
              <a:ea typeface="Arial"/>
              <a:cs typeface="Arial"/>
              <a:sym typeface="Arial"/>
            </a:endParaRPr>
          </a:p>
        </p:txBody>
      </p:sp>
      <p:sp>
        <p:nvSpPr>
          <p:cNvPr id="310" name="Google Shape;310;p31"/>
          <p:cNvSpPr txBox="1"/>
          <p:nvPr>
            <p:ph type="title"/>
          </p:nvPr>
        </p:nvSpPr>
        <p:spPr>
          <a:xfrm>
            <a:off x="2042350" y="179150"/>
            <a:ext cx="7022700" cy="566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984807"/>
              </a:buClr>
              <a:buSzPts val="4000"/>
              <a:buNone/>
            </a:pPr>
            <a:r>
              <a:rPr b="1" lang="ar-SA" sz="4000"/>
              <a:t>من حيث البنى التحتية والتجهيزات</a:t>
            </a:r>
            <a:endParaRPr/>
          </a:p>
        </p:txBody>
      </p:sp>
      <p:sp>
        <p:nvSpPr>
          <p:cNvPr id="311" name="Google Shape;311;p31"/>
          <p:cNvSpPr txBox="1"/>
          <p:nvPr>
            <p:ph idx="1" type="subTitle"/>
          </p:nvPr>
        </p:nvSpPr>
        <p:spPr>
          <a:xfrm>
            <a:off x="928662" y="4572014"/>
            <a:ext cx="6972600" cy="30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b="1" lang="ar-SA" sz="1600">
                <a:solidFill>
                  <a:srgbClr val="C00000"/>
                </a:solidFill>
              </a:rPr>
              <a:t>لتشجيع تمدرس الأطفال القرويين والاحتفاظ بهم بالأسلاك الدراسية سواء خارجيين أو داخليين.</a:t>
            </a:r>
            <a:endParaRPr b="1" sz="1600">
              <a:solidFill>
                <a:srgbClr val="C00000"/>
              </a:solidFill>
            </a:endParaRPr>
          </a:p>
          <a:p>
            <a:pPr indent="0" lvl="0" marL="0" rtl="0" algn="l">
              <a:lnSpc>
                <a:spcPct val="100000"/>
              </a:lnSpc>
              <a:spcBef>
                <a:spcPts val="0"/>
              </a:spcBef>
              <a:spcAft>
                <a:spcPts val="0"/>
              </a:spcAft>
              <a:buSzPts val="1400"/>
              <a:buNone/>
            </a:pPr>
            <a:r>
              <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2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2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2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2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2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 calcmode="lin" valueType="num">
                                      <p:cBhvr additive="base">
                                        <p:cTn dur="500"/>
                                        <p:tgtEl>
                                          <p:spTgt spid="31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 calcmode="lin" valueType="num">
                                      <p:cBhvr additive="base">
                                        <p:cTn dur="500"/>
                                        <p:tgtEl>
                                          <p:spTgt spid="31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txBox="1"/>
          <p:nvPr/>
        </p:nvSpPr>
        <p:spPr>
          <a:xfrm>
            <a:off x="928662" y="0"/>
            <a:ext cx="7164288" cy="57606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84807"/>
              </a:buClr>
              <a:buSzPts val="3600"/>
              <a:buFont typeface="Arial"/>
              <a:buNone/>
            </a:pPr>
            <a:r>
              <a:rPr b="1" i="0" lang="ar-SA" sz="3600" u="none" cap="none" strike="noStrike">
                <a:solidFill>
                  <a:srgbClr val="FF0000"/>
                </a:solidFill>
                <a:latin typeface="Arial"/>
                <a:ea typeface="Arial"/>
                <a:cs typeface="Arial"/>
                <a:sym typeface="Arial"/>
              </a:rPr>
              <a:t>المحـــــــاور</a:t>
            </a:r>
            <a:endParaRPr b="1" i="0" sz="3600" u="none" cap="none" strike="noStrike">
              <a:solidFill>
                <a:srgbClr val="FF0000"/>
              </a:solidFill>
              <a:latin typeface="Arial"/>
              <a:ea typeface="Arial"/>
              <a:cs typeface="Arial"/>
              <a:sym typeface="Arial"/>
            </a:endParaRPr>
          </a:p>
        </p:txBody>
      </p:sp>
      <p:sp>
        <p:nvSpPr>
          <p:cNvPr id="57" name="Google Shape;57;p14"/>
          <p:cNvSpPr/>
          <p:nvPr/>
        </p:nvSpPr>
        <p:spPr>
          <a:xfrm>
            <a:off x="5000628" y="746428"/>
            <a:ext cx="3906102" cy="468000"/>
          </a:xfrm>
          <a:prstGeom prst="roundRect">
            <a:avLst>
              <a:gd fmla="val 50000" name="adj"/>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 name="Google Shape;58;p14"/>
          <p:cNvSpPr/>
          <p:nvPr/>
        </p:nvSpPr>
        <p:spPr>
          <a:xfrm>
            <a:off x="4357686" y="1460808"/>
            <a:ext cx="4071966" cy="468000"/>
          </a:xfrm>
          <a:prstGeom prst="roundRect">
            <a:avLst>
              <a:gd fmla="val 50000" name="adj"/>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 name="Google Shape;59;p14"/>
          <p:cNvSpPr/>
          <p:nvPr/>
        </p:nvSpPr>
        <p:spPr>
          <a:xfrm>
            <a:off x="8358214" y="782950"/>
            <a:ext cx="360040" cy="360040"/>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p14"/>
          <p:cNvSpPr/>
          <p:nvPr/>
        </p:nvSpPr>
        <p:spPr>
          <a:xfrm>
            <a:off x="2857488" y="785800"/>
            <a:ext cx="4851987"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ar-SA" sz="1600" u="none" cap="none" strike="noStrike">
                <a:solidFill>
                  <a:schemeClr val="lt1"/>
                </a:solidFill>
                <a:latin typeface="Arial"/>
                <a:ea typeface="Arial"/>
                <a:cs typeface="Arial"/>
                <a:sym typeface="Arial"/>
              </a:rPr>
              <a:t>تقديــــــم عــــــام</a:t>
            </a:r>
            <a:endParaRPr b="1" i="0" sz="1600" u="none" cap="none" strike="noStrike">
              <a:solidFill>
                <a:schemeClr val="lt1"/>
              </a:solidFill>
              <a:latin typeface="Arial"/>
              <a:ea typeface="Arial"/>
              <a:cs typeface="Arial"/>
              <a:sym typeface="Arial"/>
            </a:endParaRPr>
          </a:p>
        </p:txBody>
      </p:sp>
      <p:sp>
        <p:nvSpPr>
          <p:cNvPr id="61" name="Google Shape;61;p14"/>
          <p:cNvSpPr txBox="1"/>
          <p:nvPr/>
        </p:nvSpPr>
        <p:spPr>
          <a:xfrm>
            <a:off x="8358214" y="785800"/>
            <a:ext cx="428627" cy="3571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rgbClr val="3F3F3F"/>
                </a:solidFill>
                <a:latin typeface="Arial"/>
                <a:ea typeface="Arial"/>
                <a:cs typeface="Arial"/>
                <a:sym typeface="Arial"/>
              </a:rPr>
              <a:t>01 </a:t>
            </a:r>
            <a:endParaRPr b="1" i="0" sz="1400" u="none" cap="none" strike="noStrike">
              <a:solidFill>
                <a:srgbClr val="3F3F3F"/>
              </a:solidFill>
              <a:latin typeface="Arial"/>
              <a:ea typeface="Arial"/>
              <a:cs typeface="Arial"/>
              <a:sym typeface="Arial"/>
            </a:endParaRPr>
          </a:p>
        </p:txBody>
      </p:sp>
      <p:sp>
        <p:nvSpPr>
          <p:cNvPr id="62" name="Google Shape;62;p14"/>
          <p:cNvSpPr/>
          <p:nvPr/>
        </p:nvSpPr>
        <p:spPr>
          <a:xfrm>
            <a:off x="3428992" y="2103750"/>
            <a:ext cx="4620482" cy="468000"/>
          </a:xfrm>
          <a:prstGeom prst="roundRect">
            <a:avLst>
              <a:gd fmla="val 50000" name="adj"/>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p14"/>
          <p:cNvSpPr/>
          <p:nvPr/>
        </p:nvSpPr>
        <p:spPr>
          <a:xfrm>
            <a:off x="3214678" y="2818130"/>
            <a:ext cx="4643470" cy="468000"/>
          </a:xfrm>
          <a:prstGeom prst="roundRect">
            <a:avLst>
              <a:gd fmla="val 50000" name="adj"/>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 name="Google Shape;64;p14"/>
          <p:cNvSpPr/>
          <p:nvPr/>
        </p:nvSpPr>
        <p:spPr>
          <a:xfrm>
            <a:off x="3523418" y="3571882"/>
            <a:ext cx="4691920" cy="468000"/>
          </a:xfrm>
          <a:prstGeom prst="roundRect">
            <a:avLst>
              <a:gd fmla="val 50000" name="adj"/>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 name="Google Shape;65;p14"/>
          <p:cNvSpPr/>
          <p:nvPr/>
        </p:nvSpPr>
        <p:spPr>
          <a:xfrm>
            <a:off x="5309368" y="4357700"/>
            <a:ext cx="3477474" cy="468000"/>
          </a:xfrm>
          <a:prstGeom prst="roundRect">
            <a:avLst>
              <a:gd fmla="val 50000" name="adj"/>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 name="Google Shape;66;p14"/>
          <p:cNvSpPr/>
          <p:nvPr/>
        </p:nvSpPr>
        <p:spPr>
          <a:xfrm>
            <a:off x="2786050" y="1518816"/>
            <a:ext cx="4851987"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ar-SA" sz="1600" u="none" cap="none" strike="noStrike">
                <a:solidFill>
                  <a:schemeClr val="lt1"/>
                </a:solidFill>
                <a:latin typeface="Arial"/>
                <a:ea typeface="Arial"/>
                <a:cs typeface="Arial"/>
                <a:sym typeface="Arial"/>
              </a:rPr>
              <a:t>واقع المدرسة بالعالم القروي</a:t>
            </a:r>
            <a:endParaRPr b="1" i="0" sz="1600" u="none" cap="none" strike="noStrike">
              <a:solidFill>
                <a:schemeClr val="lt1"/>
              </a:solidFill>
              <a:latin typeface="Arial"/>
              <a:ea typeface="Arial"/>
              <a:cs typeface="Arial"/>
              <a:sym typeface="Arial"/>
            </a:endParaRPr>
          </a:p>
        </p:txBody>
      </p:sp>
      <p:sp>
        <p:nvSpPr>
          <p:cNvPr id="67" name="Google Shape;67;p14"/>
          <p:cNvSpPr/>
          <p:nvPr/>
        </p:nvSpPr>
        <p:spPr>
          <a:xfrm>
            <a:off x="3500430" y="2143122"/>
            <a:ext cx="4851987"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ar-SA" sz="1600" u="none" cap="none" strike="noStrike">
                <a:solidFill>
                  <a:schemeClr val="lt1"/>
                </a:solidFill>
                <a:latin typeface="Arial"/>
                <a:ea typeface="Arial"/>
                <a:cs typeface="Arial"/>
                <a:sym typeface="Arial"/>
              </a:rPr>
              <a:t>أسباب تدهور التمدرس بالعالم القروي</a:t>
            </a:r>
            <a:endParaRPr b="1" i="0" sz="1600" u="none" cap="none" strike="noStrike">
              <a:solidFill>
                <a:schemeClr val="lt1"/>
              </a:solidFill>
              <a:latin typeface="Arial"/>
              <a:ea typeface="Arial"/>
              <a:cs typeface="Arial"/>
              <a:sym typeface="Arial"/>
            </a:endParaRPr>
          </a:p>
        </p:txBody>
      </p:sp>
      <p:sp>
        <p:nvSpPr>
          <p:cNvPr id="68" name="Google Shape;68;p14"/>
          <p:cNvSpPr/>
          <p:nvPr/>
        </p:nvSpPr>
        <p:spPr>
          <a:xfrm>
            <a:off x="2357422" y="2857502"/>
            <a:ext cx="4851987"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ar-SA" sz="1600" u="none" cap="none" strike="noStrike">
                <a:solidFill>
                  <a:schemeClr val="lt1"/>
                </a:solidFill>
                <a:latin typeface="Arial"/>
                <a:ea typeface="Arial"/>
                <a:cs typeface="Arial"/>
                <a:sym typeface="Arial"/>
              </a:rPr>
              <a:t>أسس تنمية التعليم بالوسط القروي</a:t>
            </a:r>
            <a:endParaRPr b="1" i="0" sz="1600" u="none" cap="none" strike="noStrike">
              <a:solidFill>
                <a:schemeClr val="lt1"/>
              </a:solidFill>
              <a:latin typeface="Arial"/>
              <a:ea typeface="Arial"/>
              <a:cs typeface="Arial"/>
              <a:sym typeface="Arial"/>
            </a:endParaRPr>
          </a:p>
        </p:txBody>
      </p:sp>
      <p:sp>
        <p:nvSpPr>
          <p:cNvPr id="69" name="Google Shape;69;p14"/>
          <p:cNvSpPr/>
          <p:nvPr/>
        </p:nvSpPr>
        <p:spPr>
          <a:xfrm>
            <a:off x="2571736" y="3643320"/>
            <a:ext cx="4851987"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ar-SA" sz="1600" u="none" cap="none" strike="noStrike">
                <a:solidFill>
                  <a:schemeClr val="lt1"/>
                </a:solidFill>
                <a:latin typeface="Arial"/>
                <a:ea typeface="Arial"/>
                <a:cs typeface="Arial"/>
                <a:sym typeface="Arial"/>
              </a:rPr>
              <a:t>صور من واقع التعليم القروي بالمغرب </a:t>
            </a:r>
            <a:endParaRPr b="1" i="0" sz="1600" u="none" cap="none" strike="noStrike">
              <a:solidFill>
                <a:schemeClr val="lt1"/>
              </a:solidFill>
              <a:latin typeface="Arial"/>
              <a:ea typeface="Arial"/>
              <a:cs typeface="Arial"/>
              <a:sym typeface="Arial"/>
            </a:endParaRPr>
          </a:p>
        </p:txBody>
      </p:sp>
      <p:sp>
        <p:nvSpPr>
          <p:cNvPr id="70" name="Google Shape;70;p14"/>
          <p:cNvSpPr/>
          <p:nvPr/>
        </p:nvSpPr>
        <p:spPr>
          <a:xfrm>
            <a:off x="3214678" y="4429138"/>
            <a:ext cx="4851987"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ar-SA" sz="1600" u="none" cap="none" strike="noStrike">
                <a:solidFill>
                  <a:schemeClr val="lt1"/>
                </a:solidFill>
                <a:latin typeface="Arial"/>
                <a:ea typeface="Arial"/>
                <a:cs typeface="Arial"/>
                <a:sym typeface="Arial"/>
              </a:rPr>
              <a:t>خـــاتمــــــــــــة</a:t>
            </a:r>
            <a:endParaRPr b="1" i="0" sz="1600" u="none" cap="none" strike="noStrike">
              <a:solidFill>
                <a:schemeClr val="lt1"/>
              </a:solidFill>
              <a:latin typeface="Arial"/>
              <a:ea typeface="Arial"/>
              <a:cs typeface="Arial"/>
              <a:sym typeface="Arial"/>
            </a:endParaRPr>
          </a:p>
        </p:txBody>
      </p:sp>
      <p:sp>
        <p:nvSpPr>
          <p:cNvPr id="71" name="Google Shape;71;p14"/>
          <p:cNvSpPr/>
          <p:nvPr/>
        </p:nvSpPr>
        <p:spPr>
          <a:xfrm>
            <a:off x="7929586" y="1500180"/>
            <a:ext cx="360040" cy="360040"/>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 name="Google Shape;72;p14"/>
          <p:cNvSpPr/>
          <p:nvPr/>
        </p:nvSpPr>
        <p:spPr>
          <a:xfrm>
            <a:off x="7429520" y="2140272"/>
            <a:ext cx="360040" cy="360040"/>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14"/>
          <p:cNvSpPr/>
          <p:nvPr/>
        </p:nvSpPr>
        <p:spPr>
          <a:xfrm>
            <a:off x="7358082" y="2857502"/>
            <a:ext cx="360040" cy="360040"/>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14"/>
          <p:cNvSpPr/>
          <p:nvPr/>
        </p:nvSpPr>
        <p:spPr>
          <a:xfrm>
            <a:off x="7643834" y="3643320"/>
            <a:ext cx="360040" cy="360040"/>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5" name="Google Shape;75;p14"/>
          <p:cNvSpPr/>
          <p:nvPr/>
        </p:nvSpPr>
        <p:spPr>
          <a:xfrm>
            <a:off x="8286776" y="4426288"/>
            <a:ext cx="360040" cy="360040"/>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6" name="Google Shape;76;p14"/>
          <p:cNvSpPr txBox="1"/>
          <p:nvPr/>
        </p:nvSpPr>
        <p:spPr>
          <a:xfrm>
            <a:off x="7858148" y="1500180"/>
            <a:ext cx="428627" cy="3571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rgbClr val="3F3F3F"/>
                </a:solidFill>
                <a:latin typeface="Arial"/>
                <a:ea typeface="Arial"/>
                <a:cs typeface="Arial"/>
                <a:sym typeface="Arial"/>
              </a:rPr>
              <a:t>02 </a:t>
            </a:r>
            <a:endParaRPr b="1" i="0" sz="1400" u="none" cap="none" strike="noStrike">
              <a:solidFill>
                <a:srgbClr val="3F3F3F"/>
              </a:solidFill>
              <a:latin typeface="Arial"/>
              <a:ea typeface="Arial"/>
              <a:cs typeface="Arial"/>
              <a:sym typeface="Arial"/>
            </a:endParaRPr>
          </a:p>
        </p:txBody>
      </p:sp>
      <p:sp>
        <p:nvSpPr>
          <p:cNvPr id="77" name="Google Shape;77;p14"/>
          <p:cNvSpPr txBox="1"/>
          <p:nvPr/>
        </p:nvSpPr>
        <p:spPr>
          <a:xfrm>
            <a:off x="7358082" y="2143122"/>
            <a:ext cx="428627" cy="3571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rgbClr val="3F3F3F"/>
                </a:solidFill>
                <a:latin typeface="Arial"/>
                <a:ea typeface="Arial"/>
                <a:cs typeface="Arial"/>
                <a:sym typeface="Arial"/>
              </a:rPr>
              <a:t>03 </a:t>
            </a:r>
            <a:endParaRPr b="1" i="0" sz="1400" u="none" cap="none" strike="noStrike">
              <a:solidFill>
                <a:srgbClr val="3F3F3F"/>
              </a:solidFill>
              <a:latin typeface="Arial"/>
              <a:ea typeface="Arial"/>
              <a:cs typeface="Arial"/>
              <a:sym typeface="Arial"/>
            </a:endParaRPr>
          </a:p>
        </p:txBody>
      </p:sp>
      <p:sp>
        <p:nvSpPr>
          <p:cNvPr id="78" name="Google Shape;78;p14"/>
          <p:cNvSpPr txBox="1"/>
          <p:nvPr/>
        </p:nvSpPr>
        <p:spPr>
          <a:xfrm>
            <a:off x="7286644" y="2857502"/>
            <a:ext cx="428627" cy="3571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rgbClr val="3F3F3F"/>
                </a:solidFill>
                <a:latin typeface="Arial"/>
                <a:ea typeface="Arial"/>
                <a:cs typeface="Arial"/>
                <a:sym typeface="Arial"/>
              </a:rPr>
              <a:t>04 </a:t>
            </a:r>
            <a:endParaRPr b="1" i="0" sz="1400" u="none" cap="none" strike="noStrike">
              <a:solidFill>
                <a:srgbClr val="3F3F3F"/>
              </a:solidFill>
              <a:latin typeface="Arial"/>
              <a:ea typeface="Arial"/>
              <a:cs typeface="Arial"/>
              <a:sym typeface="Arial"/>
            </a:endParaRPr>
          </a:p>
        </p:txBody>
      </p:sp>
      <p:sp>
        <p:nvSpPr>
          <p:cNvPr id="79" name="Google Shape;79;p14"/>
          <p:cNvSpPr txBox="1"/>
          <p:nvPr/>
        </p:nvSpPr>
        <p:spPr>
          <a:xfrm>
            <a:off x="7572396" y="3643320"/>
            <a:ext cx="428627" cy="3571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rgbClr val="3F3F3F"/>
                </a:solidFill>
                <a:latin typeface="Arial"/>
                <a:ea typeface="Arial"/>
                <a:cs typeface="Arial"/>
                <a:sym typeface="Arial"/>
              </a:rPr>
              <a:t>05</a:t>
            </a:r>
            <a:endParaRPr b="1" i="0" sz="1400" u="none" cap="none" strike="noStrike">
              <a:solidFill>
                <a:srgbClr val="3F3F3F"/>
              </a:solidFill>
              <a:latin typeface="Arial"/>
              <a:ea typeface="Arial"/>
              <a:cs typeface="Arial"/>
              <a:sym typeface="Arial"/>
            </a:endParaRPr>
          </a:p>
        </p:txBody>
      </p:sp>
      <p:sp>
        <p:nvSpPr>
          <p:cNvPr id="80" name="Google Shape;80;p14"/>
          <p:cNvSpPr txBox="1"/>
          <p:nvPr/>
        </p:nvSpPr>
        <p:spPr>
          <a:xfrm>
            <a:off x="8286776" y="4429138"/>
            <a:ext cx="428627" cy="3571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ar-SA" sz="1400" u="none" cap="none" strike="noStrike">
                <a:solidFill>
                  <a:srgbClr val="3F3F3F"/>
                </a:solidFill>
                <a:latin typeface="Arial"/>
                <a:ea typeface="Arial"/>
                <a:cs typeface="Arial"/>
                <a:sym typeface="Arial"/>
              </a:rPr>
              <a:t>06</a:t>
            </a:r>
            <a:endParaRPr b="1" i="0" sz="1400" u="none" cap="none" strike="noStrike">
              <a:solidFill>
                <a:srgbClr val="3F3F3F"/>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p:tgtEl>
                                          <p:spTgt spid="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p:tgtEl>
                                          <p:spTgt spid="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p:tgtEl>
                                          <p:spTgt spid="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p:tgtEl>
                                          <p:spTgt spid="7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p:tgtEl>
                                          <p:spTgt spid="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p:tgtEl>
                                          <p:spTgt spid="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p:tgtEl>
                                          <p:spTgt spid="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p:tgtEl>
                                          <p:spTgt spid="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p:tgtEl>
                                          <p:spTgt spid="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p:tgtEl>
                                          <p:spTgt spid="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p:tgtEl>
                                          <p:spTgt spid="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p:tgtEl>
                                          <p:spTgt spid="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p:tgtEl>
                                          <p:spTgt spid="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p:tgtEl>
                                          <p:spTgt spid="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p:tgtEl>
                                          <p:spTgt spid="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p:tgtEl>
                                          <p:spTgt spid="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p:tgtEl>
                                          <p:spTgt spid="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p:tgtEl>
                                          <p:spTgt spid="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2"/>
          <p:cNvSpPr txBox="1"/>
          <p:nvPr>
            <p:ph idx="1" type="body"/>
          </p:nvPr>
        </p:nvSpPr>
        <p:spPr>
          <a:xfrm>
            <a:off x="6265980" y="59318"/>
            <a:ext cx="2592300" cy="1512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ar-SA" sz="3200" u="none" cap="none" strike="noStrike">
                <a:solidFill>
                  <a:srgbClr val="FF0000"/>
                </a:solidFill>
                <a:latin typeface="Arial"/>
                <a:ea typeface="Arial"/>
                <a:cs typeface="Arial"/>
                <a:sym typeface="Arial"/>
              </a:rPr>
              <a:t>من حيث الجوانب الاقتصادية والمهنية</a:t>
            </a:r>
            <a:endParaRPr b="1" i="0" sz="3200" u="none" cap="none" strike="noStrike">
              <a:solidFill>
                <a:srgbClr val="FF0000"/>
              </a:solidFill>
              <a:latin typeface="Arial"/>
              <a:ea typeface="Arial"/>
              <a:cs typeface="Arial"/>
              <a:sym typeface="Arial"/>
            </a:endParaRPr>
          </a:p>
        </p:txBody>
      </p:sp>
      <p:sp>
        <p:nvSpPr>
          <p:cNvPr id="317" name="Google Shape;317;p32"/>
          <p:cNvSpPr/>
          <p:nvPr/>
        </p:nvSpPr>
        <p:spPr>
          <a:xfrm rot="-5400000">
            <a:off x="6392949" y="1101750"/>
            <a:ext cx="259314" cy="259483"/>
          </a:xfrm>
          <a:custGeom>
            <a:rect b="b" l="l" r="r" t="t"/>
            <a:pathLst>
              <a:path extrusionOk="0" h="120000" w="12000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18" name="Google Shape;318;p32"/>
          <p:cNvGrpSpPr/>
          <p:nvPr/>
        </p:nvGrpSpPr>
        <p:grpSpPr>
          <a:xfrm>
            <a:off x="8143900" y="2071684"/>
            <a:ext cx="624015" cy="624015"/>
            <a:chOff x="5364088" y="2787774"/>
            <a:chExt cx="914400" cy="914400"/>
          </a:xfrm>
        </p:grpSpPr>
        <p:sp>
          <p:nvSpPr>
            <p:cNvPr id="319" name="Google Shape;319;p32"/>
            <p:cNvSpPr/>
            <p:nvPr/>
          </p:nvSpPr>
          <p:spPr>
            <a:xfrm>
              <a:off x="5364088" y="2787774"/>
              <a:ext cx="914400" cy="914400"/>
            </a:xfrm>
            <a:prstGeom prst="ellipse">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0" name="Google Shape;320;p32"/>
            <p:cNvSpPr/>
            <p:nvPr/>
          </p:nvSpPr>
          <p:spPr>
            <a:xfrm>
              <a:off x="5443246" y="2866932"/>
              <a:ext cx="756084" cy="756084"/>
            </a:xfrm>
            <a:prstGeom prst="ellipse">
              <a:avLst/>
            </a:prstGeom>
            <a:solidFill>
              <a:srgbClr val="984807"/>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21" name="Google Shape;321;p32"/>
          <p:cNvSpPr/>
          <p:nvPr/>
        </p:nvSpPr>
        <p:spPr>
          <a:xfrm>
            <a:off x="6390213" y="3801513"/>
            <a:ext cx="270085" cy="207462"/>
          </a:xfrm>
          <a:custGeom>
            <a:rect b="b" l="l" r="r" t="t"/>
            <a:pathLst>
              <a:path extrusionOk="0" h="120000" w="12000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2" name="Google Shape;322;p32"/>
          <p:cNvSpPr txBox="1"/>
          <p:nvPr/>
        </p:nvSpPr>
        <p:spPr>
          <a:xfrm>
            <a:off x="6357950" y="2143122"/>
            <a:ext cx="1872208"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984807"/>
                </a:solidFill>
                <a:latin typeface="Arial"/>
                <a:ea typeface="Arial"/>
                <a:cs typeface="Arial"/>
                <a:sym typeface="Arial"/>
              </a:rPr>
              <a:t>منحهم قطعا أرضية صالحة للزراعة</a:t>
            </a:r>
            <a:endParaRPr b="1" i="0" sz="1600" u="none" cap="none" strike="noStrike">
              <a:solidFill>
                <a:srgbClr val="984807"/>
              </a:solidFill>
              <a:latin typeface="Arial"/>
              <a:ea typeface="Arial"/>
              <a:cs typeface="Arial"/>
              <a:sym typeface="Arial"/>
            </a:endParaRPr>
          </a:p>
        </p:txBody>
      </p:sp>
      <p:grpSp>
        <p:nvGrpSpPr>
          <p:cNvPr id="323" name="Google Shape;323;p32"/>
          <p:cNvGrpSpPr/>
          <p:nvPr/>
        </p:nvGrpSpPr>
        <p:grpSpPr>
          <a:xfrm>
            <a:off x="8162827" y="3519371"/>
            <a:ext cx="624015" cy="624015"/>
            <a:chOff x="5364088" y="2787774"/>
            <a:chExt cx="914400" cy="914400"/>
          </a:xfrm>
        </p:grpSpPr>
        <p:sp>
          <p:nvSpPr>
            <p:cNvPr id="324" name="Google Shape;324;p32"/>
            <p:cNvSpPr/>
            <p:nvPr/>
          </p:nvSpPr>
          <p:spPr>
            <a:xfrm>
              <a:off x="5364088" y="2787774"/>
              <a:ext cx="914400" cy="914400"/>
            </a:xfrm>
            <a:prstGeom prst="ellipse">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5" name="Google Shape;325;p32"/>
            <p:cNvSpPr/>
            <p:nvPr/>
          </p:nvSpPr>
          <p:spPr>
            <a:xfrm>
              <a:off x="5443246" y="2866932"/>
              <a:ext cx="756084" cy="756084"/>
            </a:xfrm>
            <a:prstGeom prst="ellipse">
              <a:avLst/>
            </a:prstGeom>
            <a:solidFill>
              <a:srgbClr val="984807"/>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26" name="Google Shape;326;p32"/>
          <p:cNvSpPr txBox="1"/>
          <p:nvPr/>
        </p:nvSpPr>
        <p:spPr>
          <a:xfrm>
            <a:off x="285720" y="357172"/>
            <a:ext cx="1872208"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984807"/>
                </a:solidFill>
                <a:latin typeface="Arial"/>
                <a:ea typeface="Arial"/>
                <a:cs typeface="Arial"/>
                <a:sym typeface="Arial"/>
              </a:rPr>
              <a:t>بناء السدود وتوسيع مساحات الأراضي السقوية وتجهيزها </a:t>
            </a:r>
            <a:endParaRPr b="1" i="0" sz="1600" u="none" cap="none" strike="noStrike">
              <a:solidFill>
                <a:srgbClr val="984807"/>
              </a:solidFill>
              <a:latin typeface="Arial"/>
              <a:ea typeface="Arial"/>
              <a:cs typeface="Arial"/>
              <a:sym typeface="Arial"/>
            </a:endParaRPr>
          </a:p>
        </p:txBody>
      </p:sp>
      <p:grpSp>
        <p:nvGrpSpPr>
          <p:cNvPr id="327" name="Google Shape;327;p32"/>
          <p:cNvGrpSpPr/>
          <p:nvPr/>
        </p:nvGrpSpPr>
        <p:grpSpPr>
          <a:xfrm>
            <a:off x="2357422" y="1714494"/>
            <a:ext cx="624015" cy="624015"/>
            <a:chOff x="5364088" y="2787774"/>
            <a:chExt cx="914400" cy="914400"/>
          </a:xfrm>
        </p:grpSpPr>
        <p:sp>
          <p:nvSpPr>
            <p:cNvPr id="328" name="Google Shape;328;p32"/>
            <p:cNvSpPr/>
            <p:nvPr/>
          </p:nvSpPr>
          <p:spPr>
            <a:xfrm>
              <a:off x="5364088" y="2787774"/>
              <a:ext cx="914400" cy="914400"/>
            </a:xfrm>
            <a:prstGeom prst="ellipse">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9" name="Google Shape;329;p32"/>
            <p:cNvSpPr/>
            <p:nvPr/>
          </p:nvSpPr>
          <p:spPr>
            <a:xfrm>
              <a:off x="5443246" y="2866932"/>
              <a:ext cx="756084" cy="756084"/>
            </a:xfrm>
            <a:prstGeom prst="ellipse">
              <a:avLst/>
            </a:prstGeom>
            <a:solidFill>
              <a:srgbClr val="984807"/>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30" name="Google Shape;330;p32"/>
          <p:cNvGrpSpPr/>
          <p:nvPr/>
        </p:nvGrpSpPr>
        <p:grpSpPr>
          <a:xfrm>
            <a:off x="2357422" y="285734"/>
            <a:ext cx="624015" cy="624015"/>
            <a:chOff x="5364088" y="2787774"/>
            <a:chExt cx="914400" cy="914400"/>
          </a:xfrm>
        </p:grpSpPr>
        <p:sp>
          <p:nvSpPr>
            <p:cNvPr id="331" name="Google Shape;331;p32"/>
            <p:cNvSpPr/>
            <p:nvPr/>
          </p:nvSpPr>
          <p:spPr>
            <a:xfrm>
              <a:off x="5364088" y="2787774"/>
              <a:ext cx="914400" cy="914400"/>
            </a:xfrm>
            <a:prstGeom prst="ellipse">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2" name="Google Shape;332;p32"/>
            <p:cNvSpPr/>
            <p:nvPr/>
          </p:nvSpPr>
          <p:spPr>
            <a:xfrm>
              <a:off x="5443246" y="2866932"/>
              <a:ext cx="756084" cy="756084"/>
            </a:xfrm>
            <a:prstGeom prst="ellipse">
              <a:avLst/>
            </a:prstGeom>
            <a:solidFill>
              <a:srgbClr val="984807"/>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33" name="Google Shape;333;p32"/>
          <p:cNvSpPr txBox="1"/>
          <p:nvPr/>
        </p:nvSpPr>
        <p:spPr>
          <a:xfrm>
            <a:off x="214282" y="1928808"/>
            <a:ext cx="1872208"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984807"/>
                </a:solidFill>
                <a:latin typeface="Arial"/>
                <a:ea typeface="Arial"/>
                <a:cs typeface="Arial"/>
                <a:sym typeface="Arial"/>
              </a:rPr>
              <a:t>تطوير الفلاحة العصرية</a:t>
            </a:r>
            <a:endParaRPr b="1" i="0" sz="1600" u="none" cap="none" strike="noStrike">
              <a:solidFill>
                <a:srgbClr val="984807"/>
              </a:solidFill>
              <a:latin typeface="Arial"/>
              <a:ea typeface="Arial"/>
              <a:cs typeface="Arial"/>
              <a:sym typeface="Arial"/>
            </a:endParaRPr>
          </a:p>
        </p:txBody>
      </p:sp>
      <p:sp>
        <p:nvSpPr>
          <p:cNvPr id="334" name="Google Shape;334;p32"/>
          <p:cNvSpPr txBox="1"/>
          <p:nvPr/>
        </p:nvSpPr>
        <p:spPr>
          <a:xfrm>
            <a:off x="6215074" y="3571882"/>
            <a:ext cx="1872208"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984807"/>
                </a:solidFill>
                <a:latin typeface="Arial"/>
                <a:ea typeface="Arial"/>
                <a:cs typeface="Arial"/>
                <a:sym typeface="Arial"/>
              </a:rPr>
              <a:t>مساعدتهم بالبذور والأسمدة والتقنيين المتخصصين في المجال الفلاحي والحيواني والتقنيات النباتية</a:t>
            </a:r>
            <a:endParaRPr b="1" i="0" sz="1600" u="none" cap="none" strike="noStrike">
              <a:solidFill>
                <a:srgbClr val="984807"/>
              </a:solidFill>
              <a:latin typeface="Arial"/>
              <a:ea typeface="Arial"/>
              <a:cs typeface="Arial"/>
              <a:sym typeface="Arial"/>
            </a:endParaRPr>
          </a:p>
        </p:txBody>
      </p:sp>
      <p:sp>
        <p:nvSpPr>
          <p:cNvPr id="335" name="Google Shape;335;p32"/>
          <p:cNvSpPr txBox="1"/>
          <p:nvPr/>
        </p:nvSpPr>
        <p:spPr>
          <a:xfrm>
            <a:off x="214282" y="2857502"/>
            <a:ext cx="2714644"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chemeClr val="dk1"/>
                </a:solidFill>
                <a:latin typeface="Arial"/>
                <a:ea typeface="Arial"/>
                <a:cs typeface="Arial"/>
                <a:sym typeface="Arial"/>
              </a:rPr>
              <a:t>للرفع من مستوى عيش القرويين حتى يستغنوا عن تشغيل أبنائهم ويوجهوهم إلى المدرسة ويتتبعوا خطواتهم التعليمية والمهنية، حتى يساهموا في التنمية الاجتماعية والاقتصادية وقد امتلكوا ناصية العلم والمعرفة وتمكنوا من التكنولوجيا الحديثة.</a:t>
            </a:r>
            <a:endParaRPr b="1" i="0" sz="1600" u="none" cap="none" strike="noStrike">
              <a:solidFill>
                <a:schemeClr val="dk1"/>
              </a:solidFill>
              <a:latin typeface="Arial"/>
              <a:ea typeface="Arial"/>
              <a:cs typeface="Arial"/>
              <a:sym typeface="Arial"/>
            </a:endParaRPr>
          </a:p>
        </p:txBody>
      </p:sp>
      <p:pic>
        <p:nvPicPr>
          <p:cNvPr descr="كضقرثقف-582x330.jpg" id="336" name="Google Shape;336;p32"/>
          <p:cNvPicPr preferRelativeResize="0"/>
          <p:nvPr/>
        </p:nvPicPr>
        <p:blipFill rotWithShape="1">
          <a:blip r:embed="rId3">
            <a:alphaModFix/>
          </a:blip>
          <a:srcRect b="0" l="0" r="0" t="0"/>
          <a:stretch/>
        </p:blipFill>
        <p:spPr>
          <a:xfrm>
            <a:off x="3214678" y="71438"/>
            <a:ext cx="2714644" cy="5000642"/>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3"/>
          <p:cNvSpPr/>
          <p:nvPr/>
        </p:nvSpPr>
        <p:spPr>
          <a:xfrm>
            <a:off x="3929058" y="642924"/>
            <a:ext cx="1368152" cy="1368152"/>
          </a:xfrm>
          <a:prstGeom prst="ellipse">
            <a:avLst/>
          </a:prstGeom>
          <a:noFill/>
          <a:ln cap="flat" cmpd="sng" w="25400">
            <a:solidFill>
              <a:srgbClr val="98480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2" name="Google Shape;342;p33"/>
          <p:cNvSpPr/>
          <p:nvPr/>
        </p:nvSpPr>
        <p:spPr>
          <a:xfrm>
            <a:off x="1643042" y="928676"/>
            <a:ext cx="1368152" cy="1368152"/>
          </a:xfrm>
          <a:prstGeom prst="ellipse">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3" name="Google Shape;343;p33"/>
          <p:cNvSpPr/>
          <p:nvPr/>
        </p:nvSpPr>
        <p:spPr>
          <a:xfrm>
            <a:off x="6286512" y="1000114"/>
            <a:ext cx="1368152" cy="1368152"/>
          </a:xfrm>
          <a:prstGeom prst="ellipse">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4" name="Google Shape;344;p33"/>
          <p:cNvSpPr/>
          <p:nvPr/>
        </p:nvSpPr>
        <p:spPr>
          <a:xfrm>
            <a:off x="2714612" y="2500312"/>
            <a:ext cx="1368152" cy="1368152"/>
          </a:xfrm>
          <a:prstGeom prst="ellipse">
            <a:avLst/>
          </a:prstGeom>
          <a:no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5" name="Google Shape;345;p33"/>
          <p:cNvSpPr/>
          <p:nvPr/>
        </p:nvSpPr>
        <p:spPr>
          <a:xfrm>
            <a:off x="5214942" y="2571750"/>
            <a:ext cx="1368152" cy="1368152"/>
          </a:xfrm>
          <a:prstGeom prst="ellipse">
            <a:avLst/>
          </a:prstGeom>
          <a:no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6" name="Google Shape;346;p33"/>
          <p:cNvSpPr/>
          <p:nvPr/>
        </p:nvSpPr>
        <p:spPr>
          <a:xfrm>
            <a:off x="4035611" y="714362"/>
            <a:ext cx="1179331" cy="1179331"/>
          </a:xfrm>
          <a:prstGeom prst="ellipse">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7" name="Google Shape;347;p33"/>
          <p:cNvSpPr txBox="1"/>
          <p:nvPr/>
        </p:nvSpPr>
        <p:spPr>
          <a:xfrm>
            <a:off x="1714480" y="1285866"/>
            <a:ext cx="1288487"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400" u="none" cap="none" strike="noStrike">
                <a:solidFill>
                  <a:schemeClr val="lt1"/>
                </a:solidFill>
                <a:latin typeface="Arial"/>
                <a:ea typeface="Arial"/>
                <a:cs typeface="Arial"/>
                <a:sym typeface="Arial"/>
              </a:rPr>
              <a:t>التسجيل في الضمان الاجتماعي</a:t>
            </a:r>
            <a:endParaRPr b="1" i="0" sz="1400" u="none" cap="none" strike="noStrike">
              <a:solidFill>
                <a:schemeClr val="lt1"/>
              </a:solidFill>
              <a:latin typeface="Arial"/>
              <a:ea typeface="Arial"/>
              <a:cs typeface="Arial"/>
              <a:sym typeface="Arial"/>
            </a:endParaRPr>
          </a:p>
        </p:txBody>
      </p:sp>
      <p:sp>
        <p:nvSpPr>
          <p:cNvPr id="348" name="Google Shape;348;p33"/>
          <p:cNvSpPr txBox="1"/>
          <p:nvPr/>
        </p:nvSpPr>
        <p:spPr>
          <a:xfrm>
            <a:off x="6286512" y="1428742"/>
            <a:ext cx="1288487"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400" u="none" cap="none" strike="noStrike">
                <a:solidFill>
                  <a:schemeClr val="lt1"/>
                </a:solidFill>
                <a:latin typeface="Arial"/>
                <a:ea typeface="Arial"/>
                <a:cs typeface="Arial"/>
                <a:sym typeface="Arial"/>
              </a:rPr>
              <a:t>بناء وترميم منازل القرويين</a:t>
            </a:r>
            <a:r>
              <a:rPr b="0" i="0" lang="ar-SA"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349" name="Google Shape;349;p33"/>
          <p:cNvSpPr txBox="1"/>
          <p:nvPr/>
        </p:nvSpPr>
        <p:spPr>
          <a:xfrm>
            <a:off x="3922506" y="3840946"/>
            <a:ext cx="128848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ar-SA" sz="1200" u="none" cap="none" strike="noStrike">
                <a:solidFill>
                  <a:schemeClr val="lt1"/>
                </a:solidFill>
                <a:latin typeface="Arial"/>
                <a:ea typeface="Arial"/>
                <a:cs typeface="Arial"/>
                <a:sym typeface="Arial"/>
              </a:rPr>
              <a:t>Easy to change colors, photos and Text.</a:t>
            </a:r>
            <a:endParaRPr b="0" i="0" sz="1200" u="none" cap="none" strike="noStrike">
              <a:solidFill>
                <a:schemeClr val="lt1"/>
              </a:solidFill>
              <a:latin typeface="Arial"/>
              <a:ea typeface="Arial"/>
              <a:cs typeface="Arial"/>
              <a:sym typeface="Arial"/>
            </a:endParaRPr>
          </a:p>
        </p:txBody>
      </p:sp>
      <p:sp>
        <p:nvSpPr>
          <p:cNvPr id="350" name="Google Shape;350;p33"/>
          <p:cNvSpPr txBox="1"/>
          <p:nvPr/>
        </p:nvSpPr>
        <p:spPr>
          <a:xfrm>
            <a:off x="2786050" y="2928940"/>
            <a:ext cx="1288487"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400" u="none" cap="none" strike="noStrike">
                <a:solidFill>
                  <a:srgbClr val="984807"/>
                </a:solidFill>
                <a:latin typeface="Arial"/>
                <a:ea typeface="Arial"/>
                <a:cs typeface="Arial"/>
                <a:sym typeface="Arial"/>
              </a:rPr>
              <a:t>تقنين الشغل في المجال الفلاحي</a:t>
            </a:r>
            <a:endParaRPr b="1" i="0" sz="1400" u="none" cap="none" strike="noStrike">
              <a:solidFill>
                <a:srgbClr val="984807"/>
              </a:solidFill>
              <a:latin typeface="Arial"/>
              <a:ea typeface="Arial"/>
              <a:cs typeface="Arial"/>
              <a:sym typeface="Arial"/>
            </a:endParaRPr>
          </a:p>
        </p:txBody>
      </p:sp>
      <p:sp>
        <p:nvSpPr>
          <p:cNvPr id="351" name="Google Shape;351;p33"/>
          <p:cNvSpPr txBox="1"/>
          <p:nvPr/>
        </p:nvSpPr>
        <p:spPr>
          <a:xfrm>
            <a:off x="5286380" y="2928940"/>
            <a:ext cx="1288487"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400" u="none" cap="none" strike="noStrike">
                <a:solidFill>
                  <a:srgbClr val="984807"/>
                </a:solidFill>
                <a:latin typeface="Arial"/>
                <a:ea typeface="Arial"/>
                <a:cs typeface="Arial"/>
                <a:sym typeface="Arial"/>
              </a:rPr>
              <a:t>تزويد القرى بالكهرباء والماء ودورة صرف المياه</a:t>
            </a:r>
            <a:r>
              <a:rPr b="0" i="0" lang="ar-SA" sz="1200" u="none" cap="none" strike="noStrike">
                <a:solidFill>
                  <a:srgbClr val="000000"/>
                </a:solidFill>
                <a:latin typeface="Arial"/>
                <a:ea typeface="Arial"/>
                <a:cs typeface="Arial"/>
                <a:sym typeface="Arial"/>
              </a:rPr>
              <a:t>.</a:t>
            </a:r>
            <a:endParaRPr b="1" i="0" sz="1200" u="none" cap="none" strike="noStrike">
              <a:solidFill>
                <a:srgbClr val="984807"/>
              </a:solidFill>
              <a:latin typeface="Arial"/>
              <a:ea typeface="Arial"/>
              <a:cs typeface="Arial"/>
              <a:sym typeface="Arial"/>
            </a:endParaRPr>
          </a:p>
        </p:txBody>
      </p:sp>
      <p:sp>
        <p:nvSpPr>
          <p:cNvPr id="352" name="Google Shape;352;p33"/>
          <p:cNvSpPr/>
          <p:nvPr/>
        </p:nvSpPr>
        <p:spPr>
          <a:xfrm rot="2700000">
            <a:off x="3816732" y="2099947"/>
            <a:ext cx="484632" cy="489204"/>
          </a:xfrm>
          <a:prstGeom prst="upArrow">
            <a:avLst>
              <a:gd fmla="val 50000" name="adj1"/>
              <a:gd fmla="val 50000" name="adj2"/>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3" name="Google Shape;353;p33"/>
          <p:cNvSpPr/>
          <p:nvPr/>
        </p:nvSpPr>
        <p:spPr>
          <a:xfrm rot="-2700000">
            <a:off x="5031177" y="2242823"/>
            <a:ext cx="484632" cy="489204"/>
          </a:xfrm>
          <a:prstGeom prst="upArrow">
            <a:avLst>
              <a:gd fmla="val 50000" name="adj1"/>
              <a:gd fmla="val 50000" name="adj2"/>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4" name="Google Shape;354;p33"/>
          <p:cNvSpPr/>
          <p:nvPr/>
        </p:nvSpPr>
        <p:spPr>
          <a:xfrm rot="-5400000">
            <a:off x="5574418" y="1283580"/>
            <a:ext cx="484632" cy="489204"/>
          </a:xfrm>
          <a:prstGeom prst="upArrow">
            <a:avLst>
              <a:gd fmla="val 50000" name="adj1"/>
              <a:gd fmla="val 50000" name="adj2"/>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5" name="Google Shape;355;p33"/>
          <p:cNvSpPr/>
          <p:nvPr/>
        </p:nvSpPr>
        <p:spPr>
          <a:xfrm rot="5400000">
            <a:off x="3145526" y="1283580"/>
            <a:ext cx="484632" cy="489204"/>
          </a:xfrm>
          <a:prstGeom prst="upArrow">
            <a:avLst>
              <a:gd fmla="val 50000" name="adj1"/>
              <a:gd fmla="val 50000" name="adj2"/>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6" name="Google Shape;356;p33"/>
          <p:cNvSpPr txBox="1"/>
          <p:nvPr>
            <p:ph type="title"/>
          </p:nvPr>
        </p:nvSpPr>
        <p:spPr>
          <a:xfrm>
            <a:off x="0" y="5386"/>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974806"/>
              </a:buClr>
              <a:buSzPts val="3600"/>
              <a:buFont typeface="Arial"/>
              <a:buNone/>
            </a:pPr>
            <a:r>
              <a:rPr lang="ar-SA"/>
              <a:t>من حيث الوضعية الاجتماعية</a:t>
            </a:r>
            <a:endParaRPr/>
          </a:p>
        </p:txBody>
      </p:sp>
      <p:sp>
        <p:nvSpPr>
          <p:cNvPr id="357" name="Google Shape;357;p33"/>
          <p:cNvSpPr txBox="1"/>
          <p:nvPr>
            <p:ph idx="1" type="subTitle"/>
          </p:nvPr>
        </p:nvSpPr>
        <p:spPr>
          <a:xfrm>
            <a:off x="65432" y="4263914"/>
            <a:ext cx="9078600" cy="30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974806"/>
              </a:buClr>
              <a:buSzPts val="1600"/>
              <a:buNone/>
            </a:pPr>
            <a:r>
              <a:rPr b="1" lang="ar-SA" sz="1600">
                <a:solidFill>
                  <a:schemeClr val="dk1"/>
                </a:solidFill>
              </a:rPr>
              <a:t>من أجل اعتناء القرويين بأبنائهم وتسجيلهم بالمدرسة وتتبعهم، وتوفير له الظروف المناسبة للسهر على مدرسة أبنائه منذ التعليم الأولي إلى غاية تأهيلهم معرفيا ومهنيا.</a:t>
            </a:r>
            <a:endParaRPr b="1" sz="1600">
              <a:solidFill>
                <a:schemeClr val="dk1"/>
              </a:solidFill>
            </a:endParaRPr>
          </a:p>
        </p:txBody>
      </p:sp>
      <p:pic>
        <p:nvPicPr>
          <p:cNvPr descr="videoblocks-team-people-group-reunion-for-business-video-logo-animation_b2-qa_rce_thumbnail-full06.png" id="358" name="Google Shape;358;p33"/>
          <p:cNvPicPr preferRelativeResize="0"/>
          <p:nvPr/>
        </p:nvPicPr>
        <p:blipFill rotWithShape="1">
          <a:blip r:embed="rId3">
            <a:alphaModFix/>
          </a:blip>
          <a:srcRect b="0" l="0" r="0" t="0"/>
          <a:stretch/>
        </p:blipFill>
        <p:spPr>
          <a:xfrm>
            <a:off x="4000496" y="714362"/>
            <a:ext cx="1158792" cy="1071570"/>
          </a:xfrm>
          <a:prstGeom prst="ellipse">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 calcmode="lin" valueType="num">
                                      <p:cBhvr additive="base">
                                        <p:cTn dur="500"/>
                                        <p:tgtEl>
                                          <p:spTgt spid="35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4"/>
          <p:cNvSpPr/>
          <p:nvPr/>
        </p:nvSpPr>
        <p:spPr>
          <a:xfrm>
            <a:off x="0" y="928676"/>
            <a:ext cx="9144000" cy="1357322"/>
          </a:xfrm>
          <a:prstGeom prst="rect">
            <a:avLst/>
          </a:prstGeom>
          <a:solidFill>
            <a:srgbClr val="EFE0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4" name="Google Shape;364;p34"/>
          <p:cNvSpPr txBox="1"/>
          <p:nvPr/>
        </p:nvSpPr>
        <p:spPr>
          <a:xfrm>
            <a:off x="1214414" y="2428874"/>
            <a:ext cx="1899422" cy="83099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400" u="none" cap="none" strike="noStrike">
                <a:solidFill>
                  <a:srgbClr val="984807"/>
                </a:solidFill>
                <a:latin typeface="Arial"/>
                <a:ea typeface="Arial"/>
                <a:cs typeface="Arial"/>
                <a:sym typeface="Arial"/>
              </a:rPr>
              <a:t>تمكين المربين والمدرسين من الثقافية المحلية والجهوية يعتبر من أساسيات تكوينهم المهني والأكاديمي. </a:t>
            </a:r>
            <a:endParaRPr b="1" i="0" sz="1400" u="none" cap="none" strike="noStrike">
              <a:solidFill>
                <a:srgbClr val="984807"/>
              </a:solidFill>
              <a:latin typeface="Arial"/>
              <a:ea typeface="Arial"/>
              <a:cs typeface="Arial"/>
              <a:sym typeface="Arial"/>
            </a:endParaRPr>
          </a:p>
        </p:txBody>
      </p:sp>
      <p:sp>
        <p:nvSpPr>
          <p:cNvPr id="365" name="Google Shape;365;p34"/>
          <p:cNvSpPr txBox="1"/>
          <p:nvPr/>
        </p:nvSpPr>
        <p:spPr>
          <a:xfrm>
            <a:off x="5958726" y="2428874"/>
            <a:ext cx="2399488" cy="83099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400" u="none" cap="none" strike="noStrike">
                <a:solidFill>
                  <a:srgbClr val="984807"/>
                </a:solidFill>
                <a:latin typeface="Arial"/>
                <a:ea typeface="Arial"/>
                <a:cs typeface="Arial"/>
                <a:sym typeface="Arial"/>
              </a:rPr>
              <a:t>التعريف بالتعليم الأولي والمدرسة الجماعية باعتماد جميع الوسائل البشرية والمادية من سلطات محلية ومنتخبين وإذاعة وتلفزة وجرائد محلية وجهوية ووطنية.</a:t>
            </a:r>
            <a:endParaRPr b="1" i="0" sz="1400" u="none" cap="none" strike="noStrike">
              <a:solidFill>
                <a:srgbClr val="984807"/>
              </a:solidFill>
              <a:latin typeface="Arial"/>
              <a:ea typeface="Arial"/>
              <a:cs typeface="Arial"/>
              <a:sym typeface="Arial"/>
            </a:endParaRPr>
          </a:p>
        </p:txBody>
      </p:sp>
      <p:sp>
        <p:nvSpPr>
          <p:cNvPr id="366" name="Google Shape;366;p34"/>
          <p:cNvSpPr txBox="1"/>
          <p:nvPr>
            <p:ph idx="1" type="subTitle"/>
          </p:nvPr>
        </p:nvSpPr>
        <p:spPr>
          <a:xfrm>
            <a:off x="279746" y="4214824"/>
            <a:ext cx="8364220" cy="308100"/>
          </a:xfrm>
          <a:prstGeom prst="rect">
            <a:avLst/>
          </a:prstGeom>
          <a:noFill/>
          <a:ln>
            <a:noFill/>
          </a:ln>
        </p:spPr>
        <p:txBody>
          <a:bodyPr anchorCtr="0" anchor="ctr" bIns="91425" lIns="91425" spcFirstLastPara="1" rIns="91425" wrap="square" tIns="91425">
            <a:noAutofit/>
          </a:bodyPr>
          <a:lstStyle/>
          <a:p>
            <a:pPr indent="0" lvl="0" marL="0" rtl="1" algn="ctr">
              <a:lnSpc>
                <a:spcPct val="100000"/>
              </a:lnSpc>
              <a:spcBef>
                <a:spcPts val="0"/>
              </a:spcBef>
              <a:spcAft>
                <a:spcPts val="0"/>
              </a:spcAft>
              <a:buSzPts val="1800"/>
              <a:buNone/>
            </a:pPr>
            <a:r>
              <a:rPr lang="ar-SA" sz="1800">
                <a:solidFill>
                  <a:schemeClr val="dk1"/>
                </a:solidFill>
              </a:rPr>
              <a:t>من أجل توعية القرويين بأهمية تعليم أبنائهم .والتعايش بالوسط القروي والتواصل بكل سهولة مع القرويين على اختلاف انتماءاتهم الاجتماعية والثقافية.</a:t>
            </a:r>
            <a:endParaRPr sz="1800">
              <a:solidFill>
                <a:schemeClr val="dk1"/>
              </a:solidFill>
            </a:endParaRPr>
          </a:p>
        </p:txBody>
      </p:sp>
      <p:sp>
        <p:nvSpPr>
          <p:cNvPr id="367" name="Google Shape;367;p34"/>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ar-SA"/>
              <a:t>من حيث الجوانب الثقافية والإعلامية</a:t>
            </a:r>
            <a:endParaRPr/>
          </a:p>
        </p:txBody>
      </p:sp>
      <p:pic>
        <p:nvPicPr>
          <p:cNvPr descr="events-1.png" id="368" name="Google Shape;368;p34"/>
          <p:cNvPicPr preferRelativeResize="0"/>
          <p:nvPr/>
        </p:nvPicPr>
        <p:blipFill rotWithShape="1">
          <a:blip r:embed="rId3">
            <a:alphaModFix/>
          </a:blip>
          <a:srcRect b="0" l="0" r="0" t="0"/>
          <a:stretch/>
        </p:blipFill>
        <p:spPr>
          <a:xfrm>
            <a:off x="1655012" y="1119451"/>
            <a:ext cx="1059600" cy="1095109"/>
          </a:xfrm>
          <a:prstGeom prst="rect">
            <a:avLst/>
          </a:prstGeom>
          <a:noFill/>
          <a:ln>
            <a:noFill/>
          </a:ln>
        </p:spPr>
      </p:pic>
      <p:sp>
        <p:nvSpPr>
          <p:cNvPr id="369" name="Google Shape;369;p34"/>
          <p:cNvSpPr/>
          <p:nvPr/>
        </p:nvSpPr>
        <p:spPr>
          <a:xfrm>
            <a:off x="6858016" y="1285866"/>
            <a:ext cx="629909" cy="571504"/>
          </a:xfrm>
          <a:custGeom>
            <a:rect b="b" l="l" r="r" t="t"/>
            <a:pathLst>
              <a:path extrusionOk="0" h="120000" w="120000">
                <a:moveTo>
                  <a:pt x="47235" y="73950"/>
                </a:moveTo>
                <a:lnTo>
                  <a:pt x="60189" y="82460"/>
                </a:lnTo>
                <a:lnTo>
                  <a:pt x="72917" y="74099"/>
                </a:lnTo>
                <a:lnTo>
                  <a:pt x="120000" y="120000"/>
                </a:lnTo>
                <a:lnTo>
                  <a:pt x="0" y="120000"/>
                </a:lnTo>
                <a:close/>
                <a:moveTo>
                  <a:pt x="39522" y="54417"/>
                </a:moveTo>
                <a:lnTo>
                  <a:pt x="39522" y="58405"/>
                </a:lnTo>
                <a:lnTo>
                  <a:pt x="80856" y="58405"/>
                </a:lnTo>
                <a:lnTo>
                  <a:pt x="80856" y="54417"/>
                </a:lnTo>
                <a:close/>
                <a:moveTo>
                  <a:pt x="39522" y="46795"/>
                </a:moveTo>
                <a:lnTo>
                  <a:pt x="39522" y="50783"/>
                </a:lnTo>
                <a:lnTo>
                  <a:pt x="80856" y="50783"/>
                </a:lnTo>
                <a:lnTo>
                  <a:pt x="80856" y="46795"/>
                </a:lnTo>
                <a:close/>
                <a:moveTo>
                  <a:pt x="120000" y="43286"/>
                </a:moveTo>
                <a:lnTo>
                  <a:pt x="120000" y="116047"/>
                </a:lnTo>
                <a:lnTo>
                  <a:pt x="75046" y="72701"/>
                </a:lnTo>
                <a:lnTo>
                  <a:pt x="112957" y="47798"/>
                </a:lnTo>
                <a:close/>
                <a:moveTo>
                  <a:pt x="0" y="43286"/>
                </a:moveTo>
                <a:lnTo>
                  <a:pt x="22327" y="57589"/>
                </a:lnTo>
                <a:lnTo>
                  <a:pt x="45107" y="72552"/>
                </a:lnTo>
                <a:lnTo>
                  <a:pt x="0" y="116047"/>
                </a:lnTo>
                <a:close/>
                <a:moveTo>
                  <a:pt x="39522" y="39173"/>
                </a:moveTo>
                <a:lnTo>
                  <a:pt x="39522" y="43161"/>
                </a:lnTo>
                <a:lnTo>
                  <a:pt x="80856" y="43161"/>
                </a:lnTo>
                <a:lnTo>
                  <a:pt x="80856" y="39173"/>
                </a:lnTo>
                <a:close/>
                <a:moveTo>
                  <a:pt x="32186" y="30138"/>
                </a:moveTo>
                <a:lnTo>
                  <a:pt x="88192" y="30138"/>
                </a:lnTo>
                <a:lnTo>
                  <a:pt x="88192" y="59952"/>
                </a:lnTo>
                <a:lnTo>
                  <a:pt x="61779" y="77302"/>
                </a:lnTo>
                <a:lnTo>
                  <a:pt x="60189" y="78346"/>
                </a:lnTo>
                <a:lnTo>
                  <a:pt x="32186" y="59952"/>
                </a:lnTo>
                <a:close/>
                <a:moveTo>
                  <a:pt x="60189" y="0"/>
                </a:moveTo>
                <a:lnTo>
                  <a:pt x="119825" y="39173"/>
                </a:lnTo>
                <a:lnTo>
                  <a:pt x="92193" y="57324"/>
                </a:lnTo>
                <a:lnTo>
                  <a:pt x="92193" y="26145"/>
                </a:lnTo>
                <a:lnTo>
                  <a:pt x="28185" y="26145"/>
                </a:lnTo>
                <a:lnTo>
                  <a:pt x="28185" y="57324"/>
                </a:lnTo>
                <a:lnTo>
                  <a:pt x="553" y="391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 calcmode="lin" valueType="num">
                                      <p:cBhvr additive="base">
                                        <p:cTn dur="500"/>
                                        <p:tgtEl>
                                          <p:spTgt spid="36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grpSp>
        <p:nvGrpSpPr>
          <p:cNvPr id="374" name="Google Shape;374;p35"/>
          <p:cNvGrpSpPr/>
          <p:nvPr/>
        </p:nvGrpSpPr>
        <p:grpSpPr>
          <a:xfrm>
            <a:off x="2786050" y="1571618"/>
            <a:ext cx="3427193" cy="1680486"/>
            <a:chOff x="2987960" y="1395320"/>
            <a:chExt cx="3152818" cy="1545949"/>
          </a:xfrm>
        </p:grpSpPr>
        <p:grpSp>
          <p:nvGrpSpPr>
            <p:cNvPr id="375" name="Google Shape;375;p35"/>
            <p:cNvGrpSpPr/>
            <p:nvPr/>
          </p:nvGrpSpPr>
          <p:grpSpPr>
            <a:xfrm>
              <a:off x="2987960" y="1395320"/>
              <a:ext cx="1169410" cy="1008112"/>
              <a:chOff x="1489010" y="1923678"/>
              <a:chExt cx="1169410" cy="1008112"/>
            </a:xfrm>
          </p:grpSpPr>
          <p:sp>
            <p:nvSpPr>
              <p:cNvPr id="376" name="Google Shape;376;p35"/>
              <p:cNvSpPr/>
              <p:nvPr/>
            </p:nvSpPr>
            <p:spPr>
              <a:xfrm>
                <a:off x="1489010" y="1923678"/>
                <a:ext cx="1169410" cy="1008112"/>
              </a:xfrm>
              <a:prstGeom prst="hexagon">
                <a:avLst>
                  <a:gd fmla="val 25000" name="adj"/>
                  <a:gd fmla="val 115470" name="vf"/>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7" name="Google Shape;377;p35"/>
              <p:cNvSpPr/>
              <p:nvPr/>
            </p:nvSpPr>
            <p:spPr>
              <a:xfrm>
                <a:off x="1580657" y="2012163"/>
                <a:ext cx="986117" cy="850101"/>
              </a:xfrm>
              <a:prstGeom prst="hexagon">
                <a:avLst>
                  <a:gd fmla="val 25000" name="adj"/>
                  <a:gd fmla="val 115470" name="vf"/>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78" name="Google Shape;378;p35"/>
            <p:cNvGrpSpPr/>
            <p:nvPr/>
          </p:nvGrpSpPr>
          <p:grpSpPr>
            <a:xfrm>
              <a:off x="3979664" y="1933157"/>
              <a:ext cx="1169410" cy="1008112"/>
              <a:chOff x="1489010" y="1923678"/>
              <a:chExt cx="1169410" cy="1008112"/>
            </a:xfrm>
          </p:grpSpPr>
          <p:sp>
            <p:nvSpPr>
              <p:cNvPr id="379" name="Google Shape;379;p35"/>
              <p:cNvSpPr/>
              <p:nvPr/>
            </p:nvSpPr>
            <p:spPr>
              <a:xfrm>
                <a:off x="1489010" y="1923678"/>
                <a:ext cx="1169410" cy="1008112"/>
              </a:xfrm>
              <a:prstGeom prst="hexagon">
                <a:avLst>
                  <a:gd fmla="val 25000" name="adj"/>
                  <a:gd fmla="val 115470" name="vf"/>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0" name="Google Shape;380;p35"/>
              <p:cNvSpPr/>
              <p:nvPr/>
            </p:nvSpPr>
            <p:spPr>
              <a:xfrm>
                <a:off x="1580657" y="2012163"/>
                <a:ext cx="986117" cy="850101"/>
              </a:xfrm>
              <a:prstGeom prst="hexagon">
                <a:avLst>
                  <a:gd fmla="val 25000" name="adj"/>
                  <a:gd fmla="val 115470" name="vf"/>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381" name="Google Shape;381;p35"/>
            <p:cNvGrpSpPr/>
            <p:nvPr/>
          </p:nvGrpSpPr>
          <p:grpSpPr>
            <a:xfrm>
              <a:off x="4971368" y="1395320"/>
              <a:ext cx="1169410" cy="1008112"/>
              <a:chOff x="1489010" y="1923678"/>
              <a:chExt cx="1169410" cy="1008112"/>
            </a:xfrm>
          </p:grpSpPr>
          <p:sp>
            <p:nvSpPr>
              <p:cNvPr id="382" name="Google Shape;382;p35"/>
              <p:cNvSpPr/>
              <p:nvPr/>
            </p:nvSpPr>
            <p:spPr>
              <a:xfrm>
                <a:off x="1489010" y="1923678"/>
                <a:ext cx="1169410" cy="1008112"/>
              </a:xfrm>
              <a:prstGeom prst="hexagon">
                <a:avLst>
                  <a:gd fmla="val 25000" name="adj"/>
                  <a:gd fmla="val 115470" name="vf"/>
                </a:avLst>
              </a:prstGeom>
              <a:solidFill>
                <a:schemeClr val="lt1"/>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3" name="Google Shape;383;p35"/>
              <p:cNvSpPr/>
              <p:nvPr/>
            </p:nvSpPr>
            <p:spPr>
              <a:xfrm>
                <a:off x="1580657" y="2012163"/>
                <a:ext cx="986117" cy="850101"/>
              </a:xfrm>
              <a:prstGeom prst="hexagon">
                <a:avLst>
                  <a:gd fmla="val 25000" name="adj"/>
                  <a:gd fmla="val 115470" name="vf"/>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sp>
        <p:nvSpPr>
          <p:cNvPr id="384" name="Google Shape;384;p35"/>
          <p:cNvSpPr/>
          <p:nvPr/>
        </p:nvSpPr>
        <p:spPr>
          <a:xfrm>
            <a:off x="2264102" y="2730342"/>
            <a:ext cx="303765" cy="253924"/>
          </a:xfrm>
          <a:custGeom>
            <a:rect b="b" l="l" r="r" t="t"/>
            <a:pathLst>
              <a:path extrusionOk="0" h="120000" w="120000">
                <a:moveTo>
                  <a:pt x="98823" y="107034"/>
                </a:moveTo>
                <a:lnTo>
                  <a:pt x="98823" y="113520"/>
                </a:lnTo>
                <a:lnTo>
                  <a:pt x="111175" y="113520"/>
                </a:lnTo>
                <a:lnTo>
                  <a:pt x="111175" y="107034"/>
                </a:lnTo>
                <a:close/>
                <a:moveTo>
                  <a:pt x="7941" y="107034"/>
                </a:moveTo>
                <a:lnTo>
                  <a:pt x="7941" y="113520"/>
                </a:lnTo>
                <a:lnTo>
                  <a:pt x="20293" y="113520"/>
                </a:lnTo>
                <a:lnTo>
                  <a:pt x="20293" y="107034"/>
                </a:lnTo>
                <a:close/>
                <a:moveTo>
                  <a:pt x="98823" y="94383"/>
                </a:moveTo>
                <a:lnTo>
                  <a:pt x="98823" y="100870"/>
                </a:lnTo>
                <a:lnTo>
                  <a:pt x="111175" y="100870"/>
                </a:lnTo>
                <a:lnTo>
                  <a:pt x="111175" y="94383"/>
                </a:lnTo>
                <a:close/>
                <a:moveTo>
                  <a:pt x="7941" y="94383"/>
                </a:moveTo>
                <a:lnTo>
                  <a:pt x="7941" y="100870"/>
                </a:lnTo>
                <a:lnTo>
                  <a:pt x="20293" y="100870"/>
                </a:lnTo>
                <a:lnTo>
                  <a:pt x="20293" y="94383"/>
                </a:lnTo>
                <a:close/>
                <a:moveTo>
                  <a:pt x="98823" y="81733"/>
                </a:moveTo>
                <a:lnTo>
                  <a:pt x="98823" y="88219"/>
                </a:lnTo>
                <a:lnTo>
                  <a:pt x="111175" y="88219"/>
                </a:lnTo>
                <a:lnTo>
                  <a:pt x="111175" y="81733"/>
                </a:lnTo>
                <a:close/>
                <a:moveTo>
                  <a:pt x="7941" y="81733"/>
                </a:moveTo>
                <a:lnTo>
                  <a:pt x="7941" y="88219"/>
                </a:lnTo>
                <a:lnTo>
                  <a:pt x="20293" y="88219"/>
                </a:lnTo>
                <a:lnTo>
                  <a:pt x="20293" y="81733"/>
                </a:lnTo>
                <a:close/>
                <a:moveTo>
                  <a:pt x="98823" y="69082"/>
                </a:moveTo>
                <a:lnTo>
                  <a:pt x="98823" y="75569"/>
                </a:lnTo>
                <a:lnTo>
                  <a:pt x="111175" y="75569"/>
                </a:lnTo>
                <a:lnTo>
                  <a:pt x="111175" y="69082"/>
                </a:lnTo>
                <a:close/>
                <a:moveTo>
                  <a:pt x="7941" y="69082"/>
                </a:moveTo>
                <a:lnTo>
                  <a:pt x="7941" y="75569"/>
                </a:lnTo>
                <a:lnTo>
                  <a:pt x="20293" y="75569"/>
                </a:lnTo>
                <a:lnTo>
                  <a:pt x="20293" y="69082"/>
                </a:lnTo>
                <a:close/>
                <a:moveTo>
                  <a:pt x="98823" y="56432"/>
                </a:moveTo>
                <a:lnTo>
                  <a:pt x="98823" y="62919"/>
                </a:lnTo>
                <a:lnTo>
                  <a:pt x="111175" y="62919"/>
                </a:lnTo>
                <a:lnTo>
                  <a:pt x="111175" y="56432"/>
                </a:lnTo>
                <a:close/>
                <a:moveTo>
                  <a:pt x="7941" y="56432"/>
                </a:moveTo>
                <a:lnTo>
                  <a:pt x="7941" y="62919"/>
                </a:lnTo>
                <a:lnTo>
                  <a:pt x="20293" y="62919"/>
                </a:lnTo>
                <a:lnTo>
                  <a:pt x="20293" y="56432"/>
                </a:lnTo>
                <a:close/>
                <a:moveTo>
                  <a:pt x="98823" y="43781"/>
                </a:moveTo>
                <a:lnTo>
                  <a:pt x="98823" y="50268"/>
                </a:lnTo>
                <a:lnTo>
                  <a:pt x="111175" y="50268"/>
                </a:lnTo>
                <a:lnTo>
                  <a:pt x="111175" y="43781"/>
                </a:lnTo>
                <a:close/>
                <a:moveTo>
                  <a:pt x="7941" y="43781"/>
                </a:moveTo>
                <a:lnTo>
                  <a:pt x="7941" y="50268"/>
                </a:lnTo>
                <a:lnTo>
                  <a:pt x="20293" y="50268"/>
                </a:lnTo>
                <a:lnTo>
                  <a:pt x="20293" y="43781"/>
                </a:lnTo>
                <a:close/>
                <a:moveTo>
                  <a:pt x="98823" y="31131"/>
                </a:moveTo>
                <a:lnTo>
                  <a:pt x="98823" y="37618"/>
                </a:lnTo>
                <a:lnTo>
                  <a:pt x="111175" y="37618"/>
                </a:lnTo>
                <a:lnTo>
                  <a:pt x="111175" y="31131"/>
                </a:lnTo>
                <a:close/>
                <a:moveTo>
                  <a:pt x="7941" y="31131"/>
                </a:moveTo>
                <a:lnTo>
                  <a:pt x="7941" y="37618"/>
                </a:lnTo>
                <a:lnTo>
                  <a:pt x="20293" y="37618"/>
                </a:lnTo>
                <a:lnTo>
                  <a:pt x="20293" y="31131"/>
                </a:lnTo>
                <a:close/>
                <a:moveTo>
                  <a:pt x="37203" y="24881"/>
                </a:moveTo>
                <a:lnTo>
                  <a:pt x="37203" y="95118"/>
                </a:lnTo>
                <a:lnTo>
                  <a:pt x="87817" y="60000"/>
                </a:lnTo>
                <a:close/>
                <a:moveTo>
                  <a:pt x="98823" y="18481"/>
                </a:moveTo>
                <a:lnTo>
                  <a:pt x="98823" y="24967"/>
                </a:lnTo>
                <a:lnTo>
                  <a:pt x="111175" y="24967"/>
                </a:lnTo>
                <a:lnTo>
                  <a:pt x="111175" y="18481"/>
                </a:lnTo>
                <a:close/>
                <a:moveTo>
                  <a:pt x="7941" y="18481"/>
                </a:moveTo>
                <a:lnTo>
                  <a:pt x="7941" y="24967"/>
                </a:lnTo>
                <a:lnTo>
                  <a:pt x="20293" y="24967"/>
                </a:lnTo>
                <a:lnTo>
                  <a:pt x="20293" y="18481"/>
                </a:lnTo>
                <a:close/>
                <a:moveTo>
                  <a:pt x="98823" y="5830"/>
                </a:moveTo>
                <a:lnTo>
                  <a:pt x="98823" y="12317"/>
                </a:lnTo>
                <a:lnTo>
                  <a:pt x="111175" y="12317"/>
                </a:lnTo>
                <a:lnTo>
                  <a:pt x="111175" y="5830"/>
                </a:lnTo>
                <a:close/>
                <a:moveTo>
                  <a:pt x="7941" y="5830"/>
                </a:moveTo>
                <a:lnTo>
                  <a:pt x="7941" y="12317"/>
                </a:lnTo>
                <a:lnTo>
                  <a:pt x="20293" y="12317"/>
                </a:lnTo>
                <a:lnTo>
                  <a:pt x="20293" y="5830"/>
                </a:lnTo>
                <a:close/>
                <a:moveTo>
                  <a:pt x="0" y="0"/>
                </a:moveTo>
                <a:lnTo>
                  <a:pt x="120000" y="0"/>
                </a:lnTo>
                <a:lnTo>
                  <a:pt x="120000" y="120000"/>
                </a:lnTo>
                <a:lnTo>
                  <a:pt x="0" y="120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5" name="Google Shape;385;p35"/>
          <p:cNvSpPr/>
          <p:nvPr/>
        </p:nvSpPr>
        <p:spPr>
          <a:xfrm rot="2700000">
            <a:off x="6666087" y="2654875"/>
            <a:ext cx="223629" cy="425465"/>
          </a:xfrm>
          <a:custGeom>
            <a:rect b="b" l="l" r="r" t="t"/>
            <a:pathLst>
              <a:path extrusionOk="0" h="120000" w="120000">
                <a:moveTo>
                  <a:pt x="60041" y="0"/>
                </a:moveTo>
                <a:cubicBezTo>
                  <a:pt x="68312" y="142"/>
                  <a:pt x="77049" y="3617"/>
                  <a:pt x="77802" y="9249"/>
                </a:cubicBezTo>
                <a:cubicBezTo>
                  <a:pt x="79731" y="16341"/>
                  <a:pt x="68983" y="18083"/>
                  <a:pt x="72034" y="26607"/>
                </a:cubicBezTo>
                <a:lnTo>
                  <a:pt x="120000" y="26607"/>
                </a:lnTo>
                <a:lnTo>
                  <a:pt x="120000" y="53320"/>
                </a:lnTo>
                <a:cubicBezTo>
                  <a:pt x="105180" y="54850"/>
                  <a:pt x="101982" y="49006"/>
                  <a:pt x="89415" y="50069"/>
                </a:cubicBezTo>
                <a:cubicBezTo>
                  <a:pt x="79319" y="50489"/>
                  <a:pt x="73089" y="55363"/>
                  <a:pt x="72833" y="59977"/>
                </a:cubicBezTo>
                <a:cubicBezTo>
                  <a:pt x="73004" y="64029"/>
                  <a:pt x="79442" y="70012"/>
                  <a:pt x="91464" y="70060"/>
                </a:cubicBezTo>
                <a:cubicBezTo>
                  <a:pt x="106013" y="69226"/>
                  <a:pt x="103877" y="65247"/>
                  <a:pt x="120000" y="65606"/>
                </a:cubicBezTo>
                <a:lnTo>
                  <a:pt x="120000" y="93541"/>
                </a:lnTo>
                <a:lnTo>
                  <a:pt x="70059" y="93541"/>
                </a:lnTo>
                <a:cubicBezTo>
                  <a:pt x="69329" y="102697"/>
                  <a:pt x="76533" y="101447"/>
                  <a:pt x="78036" y="109608"/>
                </a:cubicBezTo>
                <a:cubicBezTo>
                  <a:pt x="77950" y="116314"/>
                  <a:pt x="67224" y="119904"/>
                  <a:pt x="59959" y="120000"/>
                </a:cubicBezTo>
                <a:cubicBezTo>
                  <a:pt x="51687" y="119857"/>
                  <a:pt x="42950" y="116382"/>
                  <a:pt x="42197" y="110750"/>
                </a:cubicBezTo>
                <a:cubicBezTo>
                  <a:pt x="40279" y="103699"/>
                  <a:pt x="50892" y="101936"/>
                  <a:pt x="47995" y="93541"/>
                </a:cubicBezTo>
                <a:lnTo>
                  <a:pt x="0" y="93541"/>
                </a:lnTo>
                <a:lnTo>
                  <a:pt x="0" y="66075"/>
                </a:lnTo>
                <a:cubicBezTo>
                  <a:pt x="15368" y="64341"/>
                  <a:pt x="18478" y="70364"/>
                  <a:pt x="31219" y="69286"/>
                </a:cubicBezTo>
                <a:cubicBezTo>
                  <a:pt x="41315" y="68866"/>
                  <a:pt x="47545" y="63992"/>
                  <a:pt x="47801" y="59379"/>
                </a:cubicBezTo>
                <a:cubicBezTo>
                  <a:pt x="47631" y="55326"/>
                  <a:pt x="41193" y="49343"/>
                  <a:pt x="29171" y="49296"/>
                </a:cubicBezTo>
                <a:cubicBezTo>
                  <a:pt x="14433" y="50140"/>
                  <a:pt x="16816" y="54212"/>
                  <a:pt x="0" y="53739"/>
                </a:cubicBezTo>
                <a:lnTo>
                  <a:pt x="0" y="26607"/>
                </a:lnTo>
                <a:lnTo>
                  <a:pt x="49932" y="26607"/>
                </a:lnTo>
                <a:cubicBezTo>
                  <a:pt x="50748" y="17288"/>
                  <a:pt x="43474" y="18596"/>
                  <a:pt x="41963" y="10391"/>
                </a:cubicBezTo>
                <a:cubicBezTo>
                  <a:pt x="42049" y="3685"/>
                  <a:pt x="52775" y="95"/>
                  <a:pt x="6004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6" name="Google Shape;386;p35"/>
          <p:cNvSpPr txBox="1"/>
          <p:nvPr/>
        </p:nvSpPr>
        <p:spPr>
          <a:xfrm>
            <a:off x="3286116" y="3357568"/>
            <a:ext cx="2337670" cy="27699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توفير جميع الخدمات الطبية للمواطن القروي.</a:t>
            </a:r>
            <a:endParaRPr b="1" i="0" sz="1200" u="none" cap="none" strike="noStrike">
              <a:solidFill>
                <a:srgbClr val="984807"/>
              </a:solidFill>
              <a:latin typeface="Arial"/>
              <a:ea typeface="Arial"/>
              <a:cs typeface="Arial"/>
              <a:sym typeface="Arial"/>
            </a:endParaRPr>
          </a:p>
        </p:txBody>
      </p:sp>
      <p:sp>
        <p:nvSpPr>
          <p:cNvPr id="387" name="Google Shape;387;p35"/>
          <p:cNvSpPr txBox="1"/>
          <p:nvPr/>
        </p:nvSpPr>
        <p:spPr>
          <a:xfrm>
            <a:off x="357158" y="1500180"/>
            <a:ext cx="2337670"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تقريب مراكز طبية من سكان القرى، وتزويدها بأطباء وممرضين وأعوان قارين</a:t>
            </a:r>
            <a:endParaRPr b="1" i="0" sz="1200" u="none" cap="none" strike="noStrike">
              <a:solidFill>
                <a:srgbClr val="984807"/>
              </a:solidFill>
              <a:latin typeface="Arial"/>
              <a:ea typeface="Arial"/>
              <a:cs typeface="Arial"/>
              <a:sym typeface="Arial"/>
            </a:endParaRPr>
          </a:p>
        </p:txBody>
      </p:sp>
      <p:sp>
        <p:nvSpPr>
          <p:cNvPr id="388" name="Google Shape;388;p35"/>
          <p:cNvSpPr txBox="1"/>
          <p:nvPr/>
        </p:nvSpPr>
        <p:spPr>
          <a:xfrm>
            <a:off x="6429388" y="1500180"/>
            <a:ext cx="2337670"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محاربة الأمراض التي تفتك خصوصا بالأطفال الذين تنتظرهم المدرسة والتكوين المهني والإدماج في الحياة العملية والإنتاج والمساهمة في التنمية القروية والاجتماعية عموما</a:t>
            </a:r>
            <a:endParaRPr b="1" i="0" sz="1200" u="none" cap="none" strike="noStrike">
              <a:solidFill>
                <a:srgbClr val="984807"/>
              </a:solidFill>
              <a:latin typeface="Arial"/>
              <a:ea typeface="Arial"/>
              <a:cs typeface="Arial"/>
              <a:sym typeface="Arial"/>
            </a:endParaRPr>
          </a:p>
        </p:txBody>
      </p:sp>
      <p:sp>
        <p:nvSpPr>
          <p:cNvPr id="389" name="Google Shape;389;p35"/>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974806"/>
              </a:buClr>
              <a:buSzPts val="4000"/>
              <a:buNone/>
            </a:pPr>
            <a:r>
              <a:rPr b="1" lang="ar-SA" sz="4000"/>
              <a:t>من حيث الجوانب الطبية</a:t>
            </a:r>
            <a:endParaRPr/>
          </a:p>
        </p:txBody>
      </p:sp>
      <p:pic>
        <p:nvPicPr>
          <p:cNvPr descr="medecin-tpe.jpg" id="390" name="Google Shape;390;p35"/>
          <p:cNvPicPr preferRelativeResize="0"/>
          <p:nvPr/>
        </p:nvPicPr>
        <p:blipFill rotWithShape="1">
          <a:blip r:embed="rId3">
            <a:alphaModFix/>
          </a:blip>
          <a:srcRect b="0" l="0" r="0" t="0"/>
          <a:stretch/>
        </p:blipFill>
        <p:spPr>
          <a:xfrm>
            <a:off x="3129346" y="1857370"/>
            <a:ext cx="585398" cy="442522"/>
          </a:xfrm>
          <a:prstGeom prst="rect">
            <a:avLst/>
          </a:prstGeom>
          <a:noFill/>
          <a:ln>
            <a:noFill/>
          </a:ln>
        </p:spPr>
      </p:pic>
      <p:pic>
        <p:nvPicPr>
          <p:cNvPr descr="images.jpg" id="391" name="Google Shape;391;p35"/>
          <p:cNvPicPr preferRelativeResize="0"/>
          <p:nvPr/>
        </p:nvPicPr>
        <p:blipFill rotWithShape="1">
          <a:blip r:embed="rId4">
            <a:alphaModFix/>
          </a:blip>
          <a:srcRect b="0" l="0" r="0" t="0"/>
          <a:stretch/>
        </p:blipFill>
        <p:spPr>
          <a:xfrm>
            <a:off x="4214810" y="2500312"/>
            <a:ext cx="542919" cy="428628"/>
          </a:xfrm>
          <a:prstGeom prst="rect">
            <a:avLst/>
          </a:prstGeom>
          <a:noFill/>
          <a:ln>
            <a:noFill/>
          </a:ln>
        </p:spPr>
      </p:pic>
      <p:pic>
        <p:nvPicPr>
          <p:cNvPr descr="Medecin.jpg" id="392" name="Google Shape;392;p35"/>
          <p:cNvPicPr preferRelativeResize="0"/>
          <p:nvPr/>
        </p:nvPicPr>
        <p:blipFill rotWithShape="1">
          <a:blip r:embed="rId5">
            <a:alphaModFix/>
          </a:blip>
          <a:srcRect b="0" l="0" r="0" t="0"/>
          <a:stretch/>
        </p:blipFill>
        <p:spPr>
          <a:xfrm>
            <a:off x="5286380" y="1857370"/>
            <a:ext cx="642942" cy="428628"/>
          </a:xfrm>
          <a:prstGeom prst="rect">
            <a:avLst/>
          </a:prstGeom>
          <a:noFill/>
          <a:ln>
            <a:noFill/>
          </a:ln>
        </p:spPr>
      </p:pic>
      <p:sp>
        <p:nvSpPr>
          <p:cNvPr id="393" name="Google Shape;393;p35"/>
          <p:cNvSpPr txBox="1"/>
          <p:nvPr/>
        </p:nvSpPr>
        <p:spPr>
          <a:xfrm>
            <a:off x="1357290" y="4286262"/>
            <a:ext cx="4980876" cy="276999"/>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None/>
            </a:pPr>
            <a:r>
              <a:rPr b="1" i="0" lang="ar-SA" sz="1800" u="none" cap="none" strike="noStrike">
                <a:solidFill>
                  <a:srgbClr val="000000"/>
                </a:solidFill>
                <a:latin typeface="Arial"/>
                <a:ea typeface="Arial"/>
                <a:cs typeface="Arial"/>
                <a:sym typeface="Arial"/>
              </a:rPr>
              <a:t>من أجل ضمان تمدرس الأطفال القرويين.</a:t>
            </a:r>
            <a:endParaRPr b="1" i="0" sz="18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36"/>
          <p:cNvGrpSpPr/>
          <p:nvPr/>
        </p:nvGrpSpPr>
        <p:grpSpPr>
          <a:xfrm>
            <a:off x="1094914" y="3643320"/>
            <a:ext cx="6834672" cy="1125547"/>
            <a:chOff x="803640" y="2915980"/>
            <a:chExt cx="2547698" cy="1125547"/>
          </a:xfrm>
        </p:grpSpPr>
        <p:sp>
          <p:nvSpPr>
            <p:cNvPr id="399" name="Google Shape;399;p36"/>
            <p:cNvSpPr txBox="1"/>
            <p:nvPr/>
          </p:nvSpPr>
          <p:spPr>
            <a:xfrm>
              <a:off x="803640" y="3579862"/>
              <a:ext cx="2547698" cy="461665"/>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000000"/>
                  </a:solidFill>
                  <a:latin typeface="Arial"/>
                  <a:ea typeface="Arial"/>
                  <a:cs typeface="Arial"/>
                  <a:sym typeface="Arial"/>
                </a:rPr>
                <a:t>من أجل تقريب جميع الخدمات الإدارية والتربوية والاجتماعية من التلاميذ، وفي حينها، ولتوفير عناء تنقل المدرسين والمديرين والمفتشين.</a:t>
              </a:r>
              <a:endParaRPr b="1" i="0" sz="1600" u="none" cap="none" strike="noStrike">
                <a:solidFill>
                  <a:srgbClr val="000000"/>
                </a:solidFill>
                <a:latin typeface="Arial"/>
                <a:ea typeface="Arial"/>
                <a:cs typeface="Arial"/>
                <a:sym typeface="Arial"/>
              </a:endParaRPr>
            </a:p>
            <a:p>
              <a:pPr indent="0" lvl="0" marL="0" marR="0" rtl="1" algn="l">
                <a:lnSpc>
                  <a:spcPct val="100000"/>
                </a:lnSpc>
                <a:spcBef>
                  <a:spcPts val="0"/>
                </a:spcBef>
                <a:spcAft>
                  <a:spcPts val="0"/>
                </a:spcAft>
                <a:buNone/>
              </a:pPr>
              <a:r>
                <a:rPr b="0" i="0" lang="ar-SA"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400" name="Google Shape;400;p36"/>
            <p:cNvSpPr txBox="1"/>
            <p:nvPr/>
          </p:nvSpPr>
          <p:spPr>
            <a:xfrm>
              <a:off x="1016674" y="2915980"/>
              <a:ext cx="2059657"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400" u="none" cap="none" strike="noStrike">
                  <a:solidFill>
                    <a:srgbClr val="984807"/>
                  </a:solidFill>
                  <a:latin typeface="Arial"/>
                  <a:ea typeface="Arial"/>
                  <a:cs typeface="Arial"/>
                  <a:sym typeface="Arial"/>
                </a:rPr>
                <a:t>بناء سكنيات إدارية ووظيفية يستفيد منها المدرسون والمديرون والمفتشون والممرضون والأعوان الساهرون على القسم الداخلي</a:t>
              </a:r>
              <a:r>
                <a:rPr b="0" i="0" lang="ar-SA" sz="1400" u="none" cap="none" strike="noStrike">
                  <a:solidFill>
                    <a:srgbClr val="000000"/>
                  </a:solidFill>
                  <a:latin typeface="Arial"/>
                  <a:ea typeface="Arial"/>
                  <a:cs typeface="Arial"/>
                  <a:sym typeface="Arial"/>
                </a:rPr>
                <a:t>.</a:t>
              </a:r>
              <a:endParaRPr b="1" i="0" sz="1400" u="none" cap="none" strike="noStrike">
                <a:solidFill>
                  <a:srgbClr val="984807"/>
                </a:solidFill>
                <a:latin typeface="Arial"/>
                <a:ea typeface="Arial"/>
                <a:cs typeface="Arial"/>
                <a:sym typeface="Arial"/>
              </a:endParaRPr>
            </a:p>
          </p:txBody>
        </p:sp>
      </p:grpSp>
      <p:sp>
        <p:nvSpPr>
          <p:cNvPr id="401" name="Google Shape;401;p36"/>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984807"/>
              </a:buClr>
              <a:buSzPts val="4000"/>
              <a:buNone/>
            </a:pPr>
            <a:r>
              <a:rPr b="1" lang="ar-SA" sz="4000"/>
              <a:t>من حيث الجوانب التربوية والإدارية</a:t>
            </a:r>
            <a:endParaRPr/>
          </a:p>
        </p:txBody>
      </p:sp>
      <p:pic>
        <p:nvPicPr>
          <p:cNvPr descr="مدرسة تيسكيوالت مجموعة مدارس امزري نيابة ورزازات.jpg" id="402" name="Google Shape;402;p36"/>
          <p:cNvPicPr preferRelativeResize="0"/>
          <p:nvPr>
            <p:ph idx="2" type="pic"/>
          </p:nvPr>
        </p:nvPicPr>
        <p:blipFill rotWithShape="1">
          <a:blip r:embed="rId3">
            <a:alphaModFix/>
          </a:blip>
          <a:srcRect b="0" l="0" r="0" t="0"/>
          <a:stretch/>
        </p:blipFill>
        <p:spPr>
          <a:xfrm>
            <a:off x="0" y="1071552"/>
            <a:ext cx="3042000" cy="2280270"/>
          </a:xfrm>
          <a:prstGeom prst="rect">
            <a:avLst/>
          </a:prstGeom>
          <a:solidFill>
            <a:srgbClr val="D8D8D8"/>
          </a:solidFill>
          <a:ln>
            <a:noFill/>
          </a:ln>
        </p:spPr>
      </p:pic>
      <p:pic>
        <p:nvPicPr>
          <p:cNvPr descr="نمودج السكن الوظيفي لاساتذة المناطق النائية.jpg" id="403" name="Google Shape;403;p36"/>
          <p:cNvPicPr preferRelativeResize="0"/>
          <p:nvPr>
            <p:ph idx="3" type="pic"/>
          </p:nvPr>
        </p:nvPicPr>
        <p:blipFill rotWithShape="1">
          <a:blip r:embed="rId4">
            <a:alphaModFix/>
          </a:blip>
          <a:srcRect b="0" l="0" r="0" t="0"/>
          <a:stretch/>
        </p:blipFill>
        <p:spPr>
          <a:xfrm>
            <a:off x="3051000" y="1071552"/>
            <a:ext cx="3042000" cy="2280270"/>
          </a:xfrm>
          <a:prstGeom prst="rect">
            <a:avLst/>
          </a:prstGeom>
          <a:solidFill>
            <a:srgbClr val="BFBFBF"/>
          </a:solidFill>
          <a:ln>
            <a:noFill/>
          </a:ln>
        </p:spPr>
      </p:pic>
      <p:pic>
        <p:nvPicPr>
          <p:cNvPr descr="تعاني-المؤسسات-التعليمية-بالوسط-القروي-من-تردي-مرافقها-وغياب-النظافة.jpg" id="404" name="Google Shape;404;p36"/>
          <p:cNvPicPr preferRelativeResize="0"/>
          <p:nvPr>
            <p:ph idx="4" type="pic"/>
          </p:nvPr>
        </p:nvPicPr>
        <p:blipFill rotWithShape="1">
          <a:blip r:embed="rId5">
            <a:alphaModFix/>
          </a:blip>
          <a:srcRect b="0" l="5556" r="5555" t="0"/>
          <a:stretch/>
        </p:blipFill>
        <p:spPr>
          <a:xfrm>
            <a:off x="6102000" y="1071552"/>
            <a:ext cx="3042000" cy="2280270"/>
          </a:xfrm>
          <a:prstGeom prst="rect">
            <a:avLst/>
          </a:prstGeom>
          <a:solidFill>
            <a:srgbClr val="D8D8D8"/>
          </a:solid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37"/>
          <p:cNvGrpSpPr/>
          <p:nvPr/>
        </p:nvGrpSpPr>
        <p:grpSpPr>
          <a:xfrm rot="5400000">
            <a:off x="4265794" y="1071552"/>
            <a:ext cx="612413" cy="612413"/>
            <a:chOff x="7740552" y="3628849"/>
            <a:chExt cx="1800000" cy="1800000"/>
          </a:xfrm>
        </p:grpSpPr>
        <p:sp>
          <p:nvSpPr>
            <p:cNvPr id="410" name="Google Shape;410;p37"/>
            <p:cNvSpPr/>
            <p:nvPr/>
          </p:nvSpPr>
          <p:spPr>
            <a:xfrm>
              <a:off x="7740552" y="3628849"/>
              <a:ext cx="216000" cy="180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1" name="Google Shape;411;p37"/>
            <p:cNvSpPr/>
            <p:nvPr/>
          </p:nvSpPr>
          <p:spPr>
            <a:xfrm rot="5400000">
              <a:off x="8542684" y="4618860"/>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2" name="Google Shape;412;p37"/>
            <p:cNvSpPr/>
            <p:nvPr/>
          </p:nvSpPr>
          <p:spPr>
            <a:xfrm rot="5400000">
              <a:off x="8542684" y="3035407"/>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3" name="Google Shape;413;p37"/>
            <p:cNvSpPr/>
            <p:nvPr/>
          </p:nvSpPr>
          <p:spPr>
            <a:xfrm rot="5400000">
              <a:off x="8636896" y="3732921"/>
              <a:ext cx="216000" cy="159131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4" name="Google Shape;414;p37"/>
            <p:cNvSpPr/>
            <p:nvPr/>
          </p:nvSpPr>
          <p:spPr>
            <a:xfrm>
              <a:off x="9324552" y="3628849"/>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5" name="Google Shape;415;p37"/>
            <p:cNvSpPr/>
            <p:nvPr/>
          </p:nvSpPr>
          <p:spPr>
            <a:xfrm>
              <a:off x="9324552" y="4816437"/>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6" name="Google Shape;416;p37"/>
            <p:cNvSpPr/>
            <p:nvPr/>
          </p:nvSpPr>
          <p:spPr>
            <a:xfrm rot="5400000">
              <a:off x="8751744" y="3559910"/>
              <a:ext cx="216000" cy="1145606"/>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7" name="Google Shape;417;p37"/>
            <p:cNvSpPr/>
            <p:nvPr/>
          </p:nvSpPr>
          <p:spPr>
            <a:xfrm rot="5400000">
              <a:off x="8751748" y="4351635"/>
              <a:ext cx="216000" cy="1145607"/>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18" name="Google Shape;418;p37"/>
          <p:cNvSpPr txBox="1"/>
          <p:nvPr>
            <p:ph type="title"/>
          </p:nvPr>
        </p:nvSpPr>
        <p:spPr>
          <a:xfrm>
            <a:off x="1121200" y="2500312"/>
            <a:ext cx="70227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b="1" lang="ar-SA" sz="4400"/>
              <a:t>صور من الواقع القروي</a:t>
            </a:r>
            <a:endParaRPr b="1" sz="440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descr="2014-Transport_Scolaire_01_264502376.jpg" id="423" name="Google Shape;423;p38"/>
          <p:cNvPicPr preferRelativeResize="0"/>
          <p:nvPr>
            <p:ph idx="2" type="pic"/>
          </p:nvPr>
        </p:nvPicPr>
        <p:blipFill rotWithShape="1">
          <a:blip r:embed="rId3">
            <a:alphaModFix/>
          </a:blip>
          <a:srcRect b="0" l="5556" r="5555" t="0"/>
          <a:stretch/>
        </p:blipFill>
        <p:spPr>
          <a:xfrm>
            <a:off x="0" y="0"/>
            <a:ext cx="3042000" cy="5143500"/>
          </a:xfrm>
          <a:prstGeom prst="rect">
            <a:avLst/>
          </a:prstGeom>
          <a:solidFill>
            <a:srgbClr val="D8D8D8"/>
          </a:solidFill>
          <a:ln>
            <a:noFill/>
          </a:ln>
        </p:spPr>
      </p:pic>
      <p:pic>
        <p:nvPicPr>
          <p:cNvPr descr="3160066-252008840.jpg" id="424" name="Google Shape;424;p38"/>
          <p:cNvPicPr preferRelativeResize="0"/>
          <p:nvPr>
            <p:ph idx="3" type="pic"/>
          </p:nvPr>
        </p:nvPicPr>
        <p:blipFill rotWithShape="1">
          <a:blip r:embed="rId4">
            <a:alphaModFix/>
          </a:blip>
          <a:srcRect b="0" l="5833" r="5833" t="0"/>
          <a:stretch/>
        </p:blipFill>
        <p:spPr>
          <a:xfrm>
            <a:off x="3051000" y="0"/>
            <a:ext cx="3042000" cy="5143500"/>
          </a:xfrm>
          <a:prstGeom prst="rect">
            <a:avLst/>
          </a:prstGeom>
          <a:solidFill>
            <a:srgbClr val="BFBFBF"/>
          </a:solidFill>
          <a:ln>
            <a:noFill/>
          </a:ln>
        </p:spPr>
      </p:pic>
      <p:pic>
        <p:nvPicPr>
          <p:cNvPr descr="112_G6LBhNz0BLroiVQV.jpg" id="425" name="Google Shape;425;p38"/>
          <p:cNvPicPr preferRelativeResize="0"/>
          <p:nvPr>
            <p:ph idx="4" type="pic"/>
          </p:nvPr>
        </p:nvPicPr>
        <p:blipFill rotWithShape="1">
          <a:blip r:embed="rId5">
            <a:alphaModFix/>
          </a:blip>
          <a:srcRect b="0" l="5583" r="5582" t="0"/>
          <a:stretch/>
        </p:blipFill>
        <p:spPr>
          <a:xfrm>
            <a:off x="6102000" y="0"/>
            <a:ext cx="3042000" cy="5143500"/>
          </a:xfrm>
          <a:prstGeom prst="rect">
            <a:avLst/>
          </a:prstGeom>
          <a:solidFill>
            <a:srgbClr val="D8D8D8"/>
          </a:solid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a_154648316.jpg" id="430" name="Google Shape;430;p39"/>
          <p:cNvPicPr preferRelativeResize="0"/>
          <p:nvPr>
            <p:ph idx="2" type="pic"/>
          </p:nvPr>
        </p:nvPicPr>
        <p:blipFill rotWithShape="1">
          <a:blip r:embed="rId3">
            <a:alphaModFix/>
          </a:blip>
          <a:srcRect b="0" l="213" r="212" t="0"/>
          <a:stretch/>
        </p:blipFill>
        <p:spPr>
          <a:xfrm>
            <a:off x="0" y="428610"/>
            <a:ext cx="3042000" cy="4214842"/>
          </a:xfrm>
          <a:prstGeom prst="rect">
            <a:avLst/>
          </a:prstGeom>
          <a:solidFill>
            <a:srgbClr val="D8D8D8"/>
          </a:solidFill>
          <a:ln>
            <a:noFill/>
          </a:ln>
        </p:spPr>
      </p:pic>
      <p:pic>
        <p:nvPicPr>
          <p:cNvPr descr="1476672817.jpg" id="431" name="Google Shape;431;p39"/>
          <p:cNvPicPr preferRelativeResize="0"/>
          <p:nvPr>
            <p:ph idx="3" type="pic"/>
          </p:nvPr>
        </p:nvPicPr>
        <p:blipFill rotWithShape="1">
          <a:blip r:embed="rId4">
            <a:alphaModFix/>
          </a:blip>
          <a:srcRect b="3306" l="0" r="0" t="3306"/>
          <a:stretch/>
        </p:blipFill>
        <p:spPr>
          <a:xfrm>
            <a:off x="3051000" y="428610"/>
            <a:ext cx="3042000" cy="4214842"/>
          </a:xfrm>
          <a:prstGeom prst="rect">
            <a:avLst/>
          </a:prstGeom>
          <a:solidFill>
            <a:srgbClr val="BFBFBF"/>
          </a:solidFill>
          <a:ln>
            <a:noFill/>
          </a:ln>
        </p:spPr>
      </p:pic>
      <p:pic>
        <p:nvPicPr>
          <p:cNvPr descr="تلاميذ-بادية-الريف.jpg" id="432" name="Google Shape;432;p39"/>
          <p:cNvPicPr preferRelativeResize="0"/>
          <p:nvPr>
            <p:ph idx="4" type="pic"/>
          </p:nvPr>
        </p:nvPicPr>
        <p:blipFill rotWithShape="1">
          <a:blip r:embed="rId5">
            <a:alphaModFix/>
          </a:blip>
          <a:srcRect b="0" l="6612" r="6612" t="0"/>
          <a:stretch/>
        </p:blipFill>
        <p:spPr>
          <a:xfrm>
            <a:off x="6102000" y="428610"/>
            <a:ext cx="3042000" cy="4286280"/>
          </a:xfrm>
          <a:prstGeom prst="rect">
            <a:avLst/>
          </a:prstGeom>
          <a:solidFill>
            <a:srgbClr val="D8D8D8"/>
          </a:solidFill>
          <a:ln>
            <a:noFill/>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362468796-696x522.jpg" id="437" name="Google Shape;437;p40"/>
          <p:cNvPicPr preferRelativeResize="0"/>
          <p:nvPr>
            <p:ph idx="2" type="pic"/>
          </p:nvPr>
        </p:nvPicPr>
        <p:blipFill rotWithShape="1">
          <a:blip r:embed="rId3">
            <a:alphaModFix/>
          </a:blip>
          <a:srcRect b="0" l="0" r="0" t="0"/>
          <a:stretch/>
        </p:blipFill>
        <p:spPr>
          <a:xfrm>
            <a:off x="0" y="-18"/>
            <a:ext cx="4643438" cy="2280270"/>
          </a:xfrm>
          <a:prstGeom prst="rect">
            <a:avLst/>
          </a:prstGeom>
          <a:solidFill>
            <a:srgbClr val="D8D8D8"/>
          </a:solidFill>
          <a:ln>
            <a:noFill/>
          </a:ln>
        </p:spPr>
      </p:pic>
      <p:pic>
        <p:nvPicPr>
          <p:cNvPr descr="ecole15.jpg" id="438" name="Google Shape;438;p40"/>
          <p:cNvPicPr preferRelativeResize="0"/>
          <p:nvPr>
            <p:ph idx="3" type="pic"/>
          </p:nvPr>
        </p:nvPicPr>
        <p:blipFill rotWithShape="1">
          <a:blip r:embed="rId4">
            <a:alphaModFix/>
          </a:blip>
          <a:srcRect b="1457" l="0" r="0" t="1457"/>
          <a:stretch/>
        </p:blipFill>
        <p:spPr>
          <a:xfrm>
            <a:off x="4643438" y="0"/>
            <a:ext cx="4500562" cy="2280270"/>
          </a:xfrm>
          <a:prstGeom prst="rect">
            <a:avLst/>
          </a:prstGeom>
          <a:solidFill>
            <a:srgbClr val="BFBFBF"/>
          </a:solidFill>
          <a:ln>
            <a:noFill/>
          </a:ln>
        </p:spPr>
      </p:pic>
      <p:pic>
        <p:nvPicPr>
          <p:cNvPr descr="ece5078f-77e1-4275-ab5f-9c5ff90d5fc4_16x9_600x338.png" id="439" name="Google Shape;439;p40"/>
          <p:cNvPicPr preferRelativeResize="0"/>
          <p:nvPr>
            <p:ph idx="4" type="pic"/>
          </p:nvPr>
        </p:nvPicPr>
        <p:blipFill rotWithShape="1">
          <a:blip r:embed="rId5">
            <a:alphaModFix/>
          </a:blip>
          <a:srcRect b="0" l="12529" r="12529" t="0"/>
          <a:stretch/>
        </p:blipFill>
        <p:spPr>
          <a:xfrm>
            <a:off x="1857356" y="2286000"/>
            <a:ext cx="5572164" cy="2857500"/>
          </a:xfrm>
          <a:prstGeom prst="rect">
            <a:avLst/>
          </a:prstGeom>
          <a:solidFill>
            <a:srgbClr val="D8D8D8"/>
          </a:solidFill>
          <a:ln>
            <a:noFill/>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asatida.jpg" id="444" name="Google Shape;444;p41"/>
          <p:cNvPicPr preferRelativeResize="0"/>
          <p:nvPr>
            <p:ph idx="2" type="pic"/>
          </p:nvPr>
        </p:nvPicPr>
        <p:blipFill rotWithShape="1">
          <a:blip r:embed="rId3">
            <a:alphaModFix/>
          </a:blip>
          <a:srcRect b="0" l="139" r="138" t="0"/>
          <a:stretch/>
        </p:blipFill>
        <p:spPr>
          <a:xfrm>
            <a:off x="0" y="500048"/>
            <a:ext cx="3042000" cy="4143404"/>
          </a:xfrm>
          <a:prstGeom prst="rect">
            <a:avLst/>
          </a:prstGeom>
          <a:solidFill>
            <a:srgbClr val="D8D8D8"/>
          </a:solidFill>
          <a:ln>
            <a:noFill/>
          </a:ln>
        </p:spPr>
      </p:pic>
      <p:pic>
        <p:nvPicPr>
          <p:cNvPr descr="far3iya_967771587.jpg" id="445" name="Google Shape;445;p41"/>
          <p:cNvPicPr preferRelativeResize="0"/>
          <p:nvPr>
            <p:ph idx="3" type="pic"/>
          </p:nvPr>
        </p:nvPicPr>
        <p:blipFill rotWithShape="1">
          <a:blip r:embed="rId4">
            <a:alphaModFix/>
          </a:blip>
          <a:srcRect b="0" l="0" r="0" t="0"/>
          <a:stretch/>
        </p:blipFill>
        <p:spPr>
          <a:xfrm>
            <a:off x="3051000" y="500048"/>
            <a:ext cx="3042000" cy="4143404"/>
          </a:xfrm>
          <a:prstGeom prst="rect">
            <a:avLst/>
          </a:prstGeom>
          <a:solidFill>
            <a:srgbClr val="BFBFBF"/>
          </a:solidFill>
          <a:ln>
            <a:noFill/>
          </a:ln>
        </p:spPr>
      </p:pic>
      <p:pic>
        <p:nvPicPr>
          <p:cNvPr descr="309231_130029153808895_2045786020_n.jpg" id="446" name="Google Shape;446;p41"/>
          <p:cNvPicPr preferRelativeResize="0"/>
          <p:nvPr>
            <p:ph idx="4" type="pic"/>
          </p:nvPr>
        </p:nvPicPr>
        <p:blipFill rotWithShape="1">
          <a:blip r:embed="rId5">
            <a:alphaModFix/>
          </a:blip>
          <a:srcRect b="0" l="9333" r="9333" t="0"/>
          <a:stretch/>
        </p:blipFill>
        <p:spPr>
          <a:xfrm>
            <a:off x="6102000" y="500048"/>
            <a:ext cx="3042000" cy="4143404"/>
          </a:xfrm>
          <a:prstGeom prst="rect">
            <a:avLst/>
          </a:prstGeom>
          <a:solidFill>
            <a:srgbClr val="D8D8D8"/>
          </a:solid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grpSp>
        <p:nvGrpSpPr>
          <p:cNvPr id="85" name="Google Shape;85;p15"/>
          <p:cNvGrpSpPr/>
          <p:nvPr/>
        </p:nvGrpSpPr>
        <p:grpSpPr>
          <a:xfrm>
            <a:off x="3357554" y="1711644"/>
            <a:ext cx="360040" cy="360040"/>
            <a:chOff x="3655815" y="1383618"/>
            <a:chExt cx="360040" cy="360040"/>
          </a:xfrm>
        </p:grpSpPr>
        <p:sp>
          <p:nvSpPr>
            <p:cNvPr id="86" name="Google Shape;86;p15"/>
            <p:cNvSpPr/>
            <p:nvPr/>
          </p:nvSpPr>
          <p:spPr>
            <a:xfrm>
              <a:off x="3709835" y="1437638"/>
              <a:ext cx="252000" cy="252000"/>
            </a:xfrm>
            <a:prstGeom prst="ellipse">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15"/>
            <p:cNvSpPr/>
            <p:nvPr/>
          </p:nvSpPr>
          <p:spPr>
            <a:xfrm>
              <a:off x="3655815" y="1383618"/>
              <a:ext cx="360040" cy="360040"/>
            </a:xfrm>
            <a:prstGeom prst="ellipse">
              <a:avLst/>
            </a:prstGeom>
            <a:no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88" name="Google Shape;88;p15"/>
          <p:cNvGrpSpPr/>
          <p:nvPr/>
        </p:nvGrpSpPr>
        <p:grpSpPr>
          <a:xfrm>
            <a:off x="4497712" y="1711644"/>
            <a:ext cx="360040" cy="360040"/>
            <a:chOff x="3655815" y="1383618"/>
            <a:chExt cx="360040" cy="360040"/>
          </a:xfrm>
        </p:grpSpPr>
        <p:sp>
          <p:nvSpPr>
            <p:cNvPr id="89" name="Google Shape;89;p15"/>
            <p:cNvSpPr/>
            <p:nvPr/>
          </p:nvSpPr>
          <p:spPr>
            <a:xfrm>
              <a:off x="3691819" y="1419622"/>
              <a:ext cx="288032" cy="288032"/>
            </a:xfrm>
            <a:prstGeom prst="ellipse">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 name="Google Shape;90;p15"/>
            <p:cNvSpPr/>
            <p:nvPr/>
          </p:nvSpPr>
          <p:spPr>
            <a:xfrm>
              <a:off x="3655815" y="1383618"/>
              <a:ext cx="360040" cy="360040"/>
            </a:xfrm>
            <a:prstGeom prst="ellipse">
              <a:avLst/>
            </a:prstGeom>
            <a:no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91" name="Google Shape;91;p15"/>
          <p:cNvGrpSpPr/>
          <p:nvPr/>
        </p:nvGrpSpPr>
        <p:grpSpPr>
          <a:xfrm>
            <a:off x="5497844" y="1711644"/>
            <a:ext cx="360040" cy="360040"/>
            <a:chOff x="3655815" y="1383618"/>
            <a:chExt cx="360040" cy="360040"/>
          </a:xfrm>
        </p:grpSpPr>
        <p:sp>
          <p:nvSpPr>
            <p:cNvPr id="92" name="Google Shape;92;p15"/>
            <p:cNvSpPr/>
            <p:nvPr/>
          </p:nvSpPr>
          <p:spPr>
            <a:xfrm>
              <a:off x="3709835" y="1437638"/>
              <a:ext cx="252000" cy="252000"/>
            </a:xfrm>
            <a:prstGeom prst="ellipse">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15"/>
            <p:cNvSpPr/>
            <p:nvPr/>
          </p:nvSpPr>
          <p:spPr>
            <a:xfrm>
              <a:off x="3655815" y="1383618"/>
              <a:ext cx="360040" cy="360040"/>
            </a:xfrm>
            <a:prstGeom prst="ellipse">
              <a:avLst/>
            </a:prstGeom>
            <a:no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94" name="Google Shape;94;p15"/>
          <p:cNvSpPr/>
          <p:nvPr/>
        </p:nvSpPr>
        <p:spPr>
          <a:xfrm>
            <a:off x="2071670" y="2643188"/>
            <a:ext cx="720080" cy="720080"/>
          </a:xfrm>
          <a:prstGeom prst="ellipse">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15"/>
          <p:cNvSpPr/>
          <p:nvPr/>
        </p:nvSpPr>
        <p:spPr>
          <a:xfrm>
            <a:off x="4351986" y="2714626"/>
            <a:ext cx="720080" cy="720080"/>
          </a:xfrm>
          <a:prstGeom prst="ellipse">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15"/>
          <p:cNvSpPr/>
          <p:nvPr/>
        </p:nvSpPr>
        <p:spPr>
          <a:xfrm>
            <a:off x="6423688" y="2708926"/>
            <a:ext cx="720080" cy="720080"/>
          </a:xfrm>
          <a:prstGeom prst="ellipse">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15"/>
          <p:cNvSpPr txBox="1"/>
          <p:nvPr/>
        </p:nvSpPr>
        <p:spPr>
          <a:xfrm>
            <a:off x="1714480" y="3509197"/>
            <a:ext cx="150466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ar-SA" sz="1600" u="none" cap="none" strike="noStrike">
                <a:solidFill>
                  <a:srgbClr val="984807"/>
                </a:solidFill>
                <a:latin typeface="Arial"/>
                <a:ea typeface="Arial"/>
                <a:cs typeface="Arial"/>
                <a:sym typeface="Arial"/>
              </a:rPr>
              <a:t> معاناة الأساتذة      بالوسط القروي</a:t>
            </a:r>
            <a:endParaRPr b="1" i="0" sz="1600" u="none" cap="none" strike="noStrike">
              <a:solidFill>
                <a:srgbClr val="984807"/>
              </a:solidFill>
              <a:latin typeface="Arial"/>
              <a:ea typeface="Arial"/>
              <a:cs typeface="Arial"/>
              <a:sym typeface="Arial"/>
            </a:endParaRPr>
          </a:p>
        </p:txBody>
      </p:sp>
      <p:sp>
        <p:nvSpPr>
          <p:cNvPr id="98" name="Google Shape;98;p15"/>
          <p:cNvSpPr txBox="1"/>
          <p:nvPr/>
        </p:nvSpPr>
        <p:spPr>
          <a:xfrm>
            <a:off x="3996028" y="3538810"/>
            <a:ext cx="1504666" cy="39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ar-SA" sz="1600" u="none" cap="none" strike="noStrike">
                <a:solidFill>
                  <a:srgbClr val="984807"/>
                </a:solidFill>
                <a:latin typeface="Arial"/>
                <a:ea typeface="Arial"/>
                <a:cs typeface="Arial"/>
                <a:sym typeface="Arial"/>
              </a:rPr>
              <a:t>معاناة تلاميذ القرى</a:t>
            </a:r>
            <a:endParaRPr b="1" i="0" sz="1600" u="none" cap="none" strike="noStrike">
              <a:solidFill>
                <a:srgbClr val="984807"/>
              </a:solidFill>
              <a:latin typeface="Arial"/>
              <a:ea typeface="Arial"/>
              <a:cs typeface="Arial"/>
              <a:sym typeface="Arial"/>
            </a:endParaRPr>
          </a:p>
        </p:txBody>
      </p:sp>
      <p:sp>
        <p:nvSpPr>
          <p:cNvPr id="99" name="Google Shape;99;p15"/>
          <p:cNvSpPr txBox="1"/>
          <p:nvPr/>
        </p:nvSpPr>
        <p:spPr>
          <a:xfrm>
            <a:off x="6067730" y="3580635"/>
            <a:ext cx="150466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ar-SA" sz="1600" u="none" cap="none" strike="noStrike">
                <a:solidFill>
                  <a:srgbClr val="984807"/>
                </a:solidFill>
                <a:latin typeface="Arial"/>
                <a:ea typeface="Arial"/>
                <a:cs typeface="Arial"/>
                <a:sym typeface="Arial"/>
              </a:rPr>
              <a:t>معطيات وحقائق</a:t>
            </a:r>
            <a:endParaRPr b="1" i="0" sz="1600" u="none" cap="none" strike="noStrike">
              <a:solidFill>
                <a:srgbClr val="984807"/>
              </a:solidFill>
              <a:latin typeface="Arial"/>
              <a:ea typeface="Arial"/>
              <a:cs typeface="Arial"/>
              <a:sym typeface="Arial"/>
            </a:endParaRPr>
          </a:p>
        </p:txBody>
      </p:sp>
      <p:cxnSp>
        <p:nvCxnSpPr>
          <p:cNvPr id="100" name="Google Shape;100;p15"/>
          <p:cNvCxnSpPr>
            <a:stCxn id="87" idx="4"/>
            <a:endCxn id="94" idx="0"/>
          </p:cNvCxnSpPr>
          <p:nvPr/>
        </p:nvCxnSpPr>
        <p:spPr>
          <a:xfrm rot="5400000">
            <a:off x="2698924" y="1804534"/>
            <a:ext cx="571500" cy="1105800"/>
          </a:xfrm>
          <a:prstGeom prst="bentConnector3">
            <a:avLst>
              <a:gd fmla="val 50000" name="adj1"/>
            </a:avLst>
          </a:prstGeom>
          <a:noFill/>
          <a:ln cap="flat" cmpd="sng" w="25400">
            <a:solidFill>
              <a:srgbClr val="984807"/>
            </a:solidFill>
            <a:prstDash val="solid"/>
            <a:round/>
            <a:headEnd len="sm" w="sm" type="none"/>
            <a:tailEnd len="med" w="med" type="triangle"/>
          </a:ln>
        </p:spPr>
      </p:cxnSp>
      <p:cxnSp>
        <p:nvCxnSpPr>
          <p:cNvPr id="101" name="Google Shape;101;p15"/>
          <p:cNvCxnSpPr/>
          <p:nvPr/>
        </p:nvCxnSpPr>
        <p:spPr>
          <a:xfrm>
            <a:off x="5663978" y="2031826"/>
            <a:ext cx="1122600" cy="682800"/>
          </a:xfrm>
          <a:prstGeom prst="bentConnector3">
            <a:avLst>
              <a:gd fmla="val 0" name="adj1"/>
            </a:avLst>
          </a:prstGeom>
          <a:noFill/>
          <a:ln cap="flat" cmpd="sng" w="25400">
            <a:solidFill>
              <a:srgbClr val="984807"/>
            </a:solidFill>
            <a:prstDash val="solid"/>
            <a:round/>
            <a:headEnd len="sm" w="sm" type="none"/>
            <a:tailEnd len="med" w="med" type="triangle"/>
          </a:ln>
        </p:spPr>
      </p:cxnSp>
      <p:cxnSp>
        <p:nvCxnSpPr>
          <p:cNvPr id="102" name="Google Shape;102;p15"/>
          <p:cNvCxnSpPr>
            <a:stCxn id="90" idx="4"/>
          </p:cNvCxnSpPr>
          <p:nvPr/>
        </p:nvCxnSpPr>
        <p:spPr>
          <a:xfrm>
            <a:off x="4677732" y="2071684"/>
            <a:ext cx="3000" cy="642900"/>
          </a:xfrm>
          <a:prstGeom prst="straightConnector1">
            <a:avLst/>
          </a:prstGeom>
          <a:noFill/>
          <a:ln cap="flat" cmpd="sng" w="25400">
            <a:solidFill>
              <a:srgbClr val="984807"/>
            </a:solidFill>
            <a:prstDash val="solid"/>
            <a:round/>
            <a:headEnd len="sm" w="sm" type="none"/>
            <a:tailEnd len="med" w="med" type="triangle"/>
          </a:ln>
        </p:spPr>
      </p:cxnSp>
      <p:sp>
        <p:nvSpPr>
          <p:cNvPr id="103" name="Google Shape;103;p15"/>
          <p:cNvSpPr txBox="1"/>
          <p:nvPr>
            <p:ph type="title"/>
          </p:nvPr>
        </p:nvSpPr>
        <p:spPr>
          <a:xfrm>
            <a:off x="-7147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974806"/>
              </a:buClr>
              <a:buSzPts val="4000"/>
              <a:buNone/>
            </a:pPr>
            <a:r>
              <a:rPr b="1" lang="ar-SA" sz="4000">
                <a:solidFill>
                  <a:srgbClr val="974806"/>
                </a:solidFill>
              </a:rPr>
              <a:t>تقديــــــــــــم عـــام</a:t>
            </a:r>
            <a:endParaRPr/>
          </a:p>
        </p:txBody>
      </p:sp>
      <p:grpSp>
        <p:nvGrpSpPr>
          <p:cNvPr id="104" name="Google Shape;104;p15"/>
          <p:cNvGrpSpPr/>
          <p:nvPr/>
        </p:nvGrpSpPr>
        <p:grpSpPr>
          <a:xfrm>
            <a:off x="6643702" y="2928940"/>
            <a:ext cx="428628" cy="272039"/>
            <a:chOff x="4660600" y="73527"/>
            <a:chExt cx="2721114" cy="3240000"/>
          </a:xfrm>
        </p:grpSpPr>
        <p:sp>
          <p:nvSpPr>
            <p:cNvPr id="105" name="Google Shape;105;p15"/>
            <p:cNvSpPr/>
            <p:nvPr/>
          </p:nvSpPr>
          <p:spPr>
            <a:xfrm>
              <a:off x="4660600" y="73527"/>
              <a:ext cx="2287664" cy="3240000"/>
            </a:xfrm>
            <a:custGeom>
              <a:rect b="b" l="l" r="r" t="t"/>
              <a:pathLst>
                <a:path extrusionOk="0" h="120000" w="120000">
                  <a:moveTo>
                    <a:pt x="82676" y="630"/>
                  </a:moveTo>
                  <a:lnTo>
                    <a:pt x="119426" y="630"/>
                  </a:lnTo>
                  <a:lnTo>
                    <a:pt x="119426" y="630"/>
                  </a:lnTo>
                  <a:lnTo>
                    <a:pt x="82676" y="630"/>
                  </a:lnTo>
                  <a:close/>
                  <a:moveTo>
                    <a:pt x="0" y="630"/>
                  </a:moveTo>
                  <a:lnTo>
                    <a:pt x="69339" y="630"/>
                  </a:lnTo>
                  <a:lnTo>
                    <a:pt x="69339" y="36893"/>
                  </a:lnTo>
                  <a:lnTo>
                    <a:pt x="119426" y="36893"/>
                  </a:lnTo>
                  <a:lnTo>
                    <a:pt x="119426" y="80006"/>
                  </a:lnTo>
                  <a:cubicBezTo>
                    <a:pt x="103827" y="80037"/>
                    <a:pt x="91197" y="88977"/>
                    <a:pt x="91197" y="100000"/>
                  </a:cubicBezTo>
                  <a:cubicBezTo>
                    <a:pt x="91197" y="111022"/>
                    <a:pt x="103827" y="119962"/>
                    <a:pt x="119426" y="119993"/>
                  </a:cubicBezTo>
                  <a:lnTo>
                    <a:pt x="119426" y="120000"/>
                  </a:lnTo>
                  <a:lnTo>
                    <a:pt x="0" y="120000"/>
                  </a:lnTo>
                  <a:close/>
                  <a:moveTo>
                    <a:pt x="75330" y="0"/>
                  </a:moveTo>
                  <a:lnTo>
                    <a:pt x="120000" y="32918"/>
                  </a:lnTo>
                  <a:lnTo>
                    <a:pt x="75330" y="3291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6" name="Google Shape;106;p15"/>
            <p:cNvSpPr/>
            <p:nvPr/>
          </p:nvSpPr>
          <p:spPr>
            <a:xfrm>
              <a:off x="6467314" y="2312497"/>
              <a:ext cx="914400" cy="914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07" name="Google Shape;107;p15"/>
          <p:cNvGrpSpPr/>
          <p:nvPr/>
        </p:nvGrpSpPr>
        <p:grpSpPr>
          <a:xfrm>
            <a:off x="2285984" y="2857502"/>
            <a:ext cx="428628" cy="272039"/>
            <a:chOff x="4660600" y="73527"/>
            <a:chExt cx="2721114" cy="3240000"/>
          </a:xfrm>
        </p:grpSpPr>
        <p:sp>
          <p:nvSpPr>
            <p:cNvPr id="108" name="Google Shape;108;p15"/>
            <p:cNvSpPr/>
            <p:nvPr/>
          </p:nvSpPr>
          <p:spPr>
            <a:xfrm>
              <a:off x="4660600" y="73527"/>
              <a:ext cx="2287664" cy="3240000"/>
            </a:xfrm>
            <a:custGeom>
              <a:rect b="b" l="l" r="r" t="t"/>
              <a:pathLst>
                <a:path extrusionOk="0" h="120000" w="120000">
                  <a:moveTo>
                    <a:pt x="82676" y="630"/>
                  </a:moveTo>
                  <a:lnTo>
                    <a:pt x="119426" y="630"/>
                  </a:lnTo>
                  <a:lnTo>
                    <a:pt x="119426" y="630"/>
                  </a:lnTo>
                  <a:lnTo>
                    <a:pt x="82676" y="630"/>
                  </a:lnTo>
                  <a:close/>
                  <a:moveTo>
                    <a:pt x="0" y="630"/>
                  </a:moveTo>
                  <a:lnTo>
                    <a:pt x="69339" y="630"/>
                  </a:lnTo>
                  <a:lnTo>
                    <a:pt x="69339" y="36893"/>
                  </a:lnTo>
                  <a:lnTo>
                    <a:pt x="119426" y="36893"/>
                  </a:lnTo>
                  <a:lnTo>
                    <a:pt x="119426" y="80006"/>
                  </a:lnTo>
                  <a:cubicBezTo>
                    <a:pt x="103827" y="80037"/>
                    <a:pt x="91197" y="88977"/>
                    <a:pt x="91197" y="100000"/>
                  </a:cubicBezTo>
                  <a:cubicBezTo>
                    <a:pt x="91197" y="111022"/>
                    <a:pt x="103827" y="119962"/>
                    <a:pt x="119426" y="119993"/>
                  </a:cubicBezTo>
                  <a:lnTo>
                    <a:pt x="119426" y="120000"/>
                  </a:lnTo>
                  <a:lnTo>
                    <a:pt x="0" y="120000"/>
                  </a:lnTo>
                  <a:close/>
                  <a:moveTo>
                    <a:pt x="75330" y="0"/>
                  </a:moveTo>
                  <a:lnTo>
                    <a:pt x="120000" y="32918"/>
                  </a:lnTo>
                  <a:lnTo>
                    <a:pt x="75330" y="3291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15"/>
            <p:cNvSpPr/>
            <p:nvPr/>
          </p:nvSpPr>
          <p:spPr>
            <a:xfrm>
              <a:off x="6467314" y="2312497"/>
              <a:ext cx="914400" cy="914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10" name="Google Shape;110;p15"/>
          <p:cNvGrpSpPr/>
          <p:nvPr/>
        </p:nvGrpSpPr>
        <p:grpSpPr>
          <a:xfrm>
            <a:off x="4500562" y="2928940"/>
            <a:ext cx="428628" cy="272039"/>
            <a:chOff x="4660600" y="73527"/>
            <a:chExt cx="2721114" cy="3240000"/>
          </a:xfrm>
        </p:grpSpPr>
        <p:sp>
          <p:nvSpPr>
            <p:cNvPr id="111" name="Google Shape;111;p15"/>
            <p:cNvSpPr/>
            <p:nvPr/>
          </p:nvSpPr>
          <p:spPr>
            <a:xfrm>
              <a:off x="4660600" y="73527"/>
              <a:ext cx="2287664" cy="3240000"/>
            </a:xfrm>
            <a:custGeom>
              <a:rect b="b" l="l" r="r" t="t"/>
              <a:pathLst>
                <a:path extrusionOk="0" h="120000" w="120000">
                  <a:moveTo>
                    <a:pt x="82676" y="630"/>
                  </a:moveTo>
                  <a:lnTo>
                    <a:pt x="119426" y="630"/>
                  </a:lnTo>
                  <a:lnTo>
                    <a:pt x="119426" y="630"/>
                  </a:lnTo>
                  <a:lnTo>
                    <a:pt x="82676" y="630"/>
                  </a:lnTo>
                  <a:close/>
                  <a:moveTo>
                    <a:pt x="0" y="630"/>
                  </a:moveTo>
                  <a:lnTo>
                    <a:pt x="69339" y="630"/>
                  </a:lnTo>
                  <a:lnTo>
                    <a:pt x="69339" y="36893"/>
                  </a:lnTo>
                  <a:lnTo>
                    <a:pt x="119426" y="36893"/>
                  </a:lnTo>
                  <a:lnTo>
                    <a:pt x="119426" y="80006"/>
                  </a:lnTo>
                  <a:cubicBezTo>
                    <a:pt x="103827" y="80037"/>
                    <a:pt x="91197" y="88977"/>
                    <a:pt x="91197" y="100000"/>
                  </a:cubicBezTo>
                  <a:cubicBezTo>
                    <a:pt x="91197" y="111022"/>
                    <a:pt x="103827" y="119962"/>
                    <a:pt x="119426" y="119993"/>
                  </a:cubicBezTo>
                  <a:lnTo>
                    <a:pt x="119426" y="120000"/>
                  </a:lnTo>
                  <a:lnTo>
                    <a:pt x="0" y="120000"/>
                  </a:lnTo>
                  <a:close/>
                  <a:moveTo>
                    <a:pt x="75330" y="0"/>
                  </a:moveTo>
                  <a:lnTo>
                    <a:pt x="120000" y="32918"/>
                  </a:lnTo>
                  <a:lnTo>
                    <a:pt x="75330" y="3291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15"/>
            <p:cNvSpPr/>
            <p:nvPr/>
          </p:nvSpPr>
          <p:spPr>
            <a:xfrm>
              <a:off x="6467314" y="2312497"/>
              <a:ext cx="914400" cy="914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2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2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2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2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2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2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2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2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2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2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2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2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descr="15390767_1232829990133042_5852952152639352098_n.jpg" id="451" name="Google Shape;451;p42"/>
          <p:cNvPicPr preferRelativeResize="0"/>
          <p:nvPr>
            <p:ph idx="2" type="pic"/>
          </p:nvPr>
        </p:nvPicPr>
        <p:blipFill rotWithShape="1">
          <a:blip r:embed="rId3">
            <a:alphaModFix/>
          </a:blip>
          <a:srcRect b="0" l="0" r="0" t="0"/>
          <a:stretch/>
        </p:blipFill>
        <p:spPr>
          <a:xfrm>
            <a:off x="0" y="571486"/>
            <a:ext cx="3042000" cy="4071966"/>
          </a:xfrm>
          <a:prstGeom prst="rect">
            <a:avLst/>
          </a:prstGeom>
          <a:solidFill>
            <a:srgbClr val="D8D8D8"/>
          </a:solidFill>
          <a:ln>
            <a:noFill/>
          </a:ln>
        </p:spPr>
      </p:pic>
      <p:pic>
        <p:nvPicPr>
          <p:cNvPr descr="images.jpg" id="452" name="Google Shape;452;p42"/>
          <p:cNvPicPr preferRelativeResize="0"/>
          <p:nvPr>
            <p:ph idx="3" type="pic"/>
          </p:nvPr>
        </p:nvPicPr>
        <p:blipFill rotWithShape="1">
          <a:blip r:embed="rId4">
            <a:alphaModFix/>
          </a:blip>
          <a:srcRect b="0" l="14501" r="14502" t="0"/>
          <a:stretch/>
        </p:blipFill>
        <p:spPr>
          <a:xfrm>
            <a:off x="3051000" y="571486"/>
            <a:ext cx="3042000" cy="4071966"/>
          </a:xfrm>
          <a:prstGeom prst="rect">
            <a:avLst/>
          </a:prstGeom>
          <a:solidFill>
            <a:srgbClr val="BFBFBF"/>
          </a:solidFill>
          <a:ln>
            <a:noFill/>
          </a:ln>
        </p:spPr>
      </p:pic>
      <p:pic>
        <p:nvPicPr>
          <p:cNvPr descr="15578345_1235855093163865_4553679106328678238_o.jpg" id="453" name="Google Shape;453;p42"/>
          <p:cNvPicPr preferRelativeResize="0"/>
          <p:nvPr>
            <p:ph idx="4" type="pic"/>
          </p:nvPr>
        </p:nvPicPr>
        <p:blipFill rotWithShape="1">
          <a:blip r:embed="rId5">
            <a:alphaModFix/>
          </a:blip>
          <a:srcRect b="0" l="0" r="0" t="0"/>
          <a:stretch/>
        </p:blipFill>
        <p:spPr>
          <a:xfrm>
            <a:off x="6102000" y="571486"/>
            <a:ext cx="3042000" cy="4071966"/>
          </a:xfrm>
          <a:prstGeom prst="rect">
            <a:avLst/>
          </a:prstGeom>
          <a:solidFill>
            <a:srgbClr val="D8D8D8"/>
          </a:solid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28576910_2001522533221331_2722475096180916537_n.jpg" id="458" name="Google Shape;458;p43"/>
          <p:cNvPicPr preferRelativeResize="0"/>
          <p:nvPr>
            <p:ph idx="2" type="pic"/>
          </p:nvPr>
        </p:nvPicPr>
        <p:blipFill rotWithShape="1">
          <a:blip r:embed="rId3">
            <a:alphaModFix/>
          </a:blip>
          <a:srcRect b="29180" l="0" r="0" t="29179"/>
          <a:stretch/>
        </p:blipFill>
        <p:spPr>
          <a:xfrm>
            <a:off x="0" y="571486"/>
            <a:ext cx="3042000" cy="3929090"/>
          </a:xfrm>
          <a:prstGeom prst="rect">
            <a:avLst/>
          </a:prstGeom>
          <a:solidFill>
            <a:srgbClr val="D8D8D8"/>
          </a:solidFill>
          <a:ln>
            <a:noFill/>
          </a:ln>
        </p:spPr>
      </p:pic>
      <p:pic>
        <p:nvPicPr>
          <p:cNvPr descr="409625_345695098846540_1865278398_n.jpg" id="459" name="Google Shape;459;p43"/>
          <p:cNvPicPr preferRelativeResize="0"/>
          <p:nvPr>
            <p:ph idx="3" type="pic"/>
          </p:nvPr>
        </p:nvPicPr>
        <p:blipFill rotWithShape="1">
          <a:blip r:embed="rId4">
            <a:alphaModFix/>
          </a:blip>
          <a:srcRect b="0" l="0" r="0" t="0"/>
          <a:stretch/>
        </p:blipFill>
        <p:spPr>
          <a:xfrm>
            <a:off x="3051000" y="571486"/>
            <a:ext cx="3042000" cy="3929090"/>
          </a:xfrm>
          <a:prstGeom prst="rect">
            <a:avLst/>
          </a:prstGeom>
          <a:solidFill>
            <a:srgbClr val="BFBFBF"/>
          </a:solidFill>
          <a:ln>
            <a:noFill/>
          </a:ln>
        </p:spPr>
      </p:pic>
      <p:pic>
        <p:nvPicPr>
          <p:cNvPr descr="22687887_1421645377932026_2315804598150248810_n.jpg" id="460" name="Google Shape;460;p43"/>
          <p:cNvPicPr preferRelativeResize="0"/>
          <p:nvPr>
            <p:ph idx="4" type="pic"/>
          </p:nvPr>
        </p:nvPicPr>
        <p:blipFill rotWithShape="1">
          <a:blip r:embed="rId5">
            <a:alphaModFix/>
          </a:blip>
          <a:srcRect b="21874" l="0" r="0" t="21875"/>
          <a:stretch/>
        </p:blipFill>
        <p:spPr>
          <a:xfrm>
            <a:off x="6102000" y="571486"/>
            <a:ext cx="3042000" cy="3929090"/>
          </a:xfrm>
          <a:prstGeom prst="rect">
            <a:avLst/>
          </a:prstGeom>
          <a:solidFill>
            <a:srgbClr val="D8D8D8"/>
          </a:solid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descr="29196360_176877606450163_8266120824117788672_n.jpg" id="465" name="Google Shape;465;p44"/>
          <p:cNvPicPr preferRelativeResize="0"/>
          <p:nvPr>
            <p:ph idx="2" type="pic"/>
          </p:nvPr>
        </p:nvPicPr>
        <p:blipFill rotWithShape="1">
          <a:blip r:embed="rId3">
            <a:alphaModFix/>
          </a:blip>
          <a:srcRect b="0" l="0" r="0" t="0"/>
          <a:stretch/>
        </p:blipFill>
        <p:spPr>
          <a:xfrm>
            <a:off x="0" y="0"/>
            <a:ext cx="3042000" cy="5143500"/>
          </a:xfrm>
          <a:prstGeom prst="rect">
            <a:avLst/>
          </a:prstGeom>
          <a:solidFill>
            <a:srgbClr val="D8D8D8"/>
          </a:solidFill>
          <a:ln>
            <a:noFill/>
          </a:ln>
        </p:spPr>
      </p:pic>
      <p:pic>
        <p:nvPicPr>
          <p:cNvPr descr="29214287_176877409783516_937406896166404096_n.jpg" id="466" name="Google Shape;466;p44"/>
          <p:cNvPicPr preferRelativeResize="0"/>
          <p:nvPr>
            <p:ph idx="3" type="pic"/>
          </p:nvPr>
        </p:nvPicPr>
        <p:blipFill rotWithShape="1">
          <a:blip r:embed="rId4">
            <a:alphaModFix/>
          </a:blip>
          <a:srcRect b="0" l="0" r="0" t="0"/>
          <a:stretch/>
        </p:blipFill>
        <p:spPr>
          <a:xfrm>
            <a:off x="3051000" y="0"/>
            <a:ext cx="3042000" cy="5143500"/>
          </a:xfrm>
          <a:prstGeom prst="rect">
            <a:avLst/>
          </a:prstGeom>
          <a:solidFill>
            <a:srgbClr val="BFBFBF"/>
          </a:solidFill>
          <a:ln>
            <a:noFill/>
          </a:ln>
        </p:spPr>
      </p:pic>
      <p:pic>
        <p:nvPicPr>
          <p:cNvPr descr="29197154_176877473116843_1869863009300512768_n.jpg" id="467" name="Google Shape;467;p44"/>
          <p:cNvPicPr preferRelativeResize="0"/>
          <p:nvPr>
            <p:ph idx="4" type="pic"/>
          </p:nvPr>
        </p:nvPicPr>
        <p:blipFill rotWithShape="1">
          <a:blip r:embed="rId5">
            <a:alphaModFix/>
          </a:blip>
          <a:srcRect b="0" l="0" r="0" t="0"/>
          <a:stretch/>
        </p:blipFill>
        <p:spPr>
          <a:xfrm>
            <a:off x="6102000" y="0"/>
            <a:ext cx="3042000" cy="5143500"/>
          </a:xfrm>
          <a:prstGeom prst="rect">
            <a:avLst/>
          </a:prstGeom>
          <a:solidFill>
            <a:srgbClr val="D8D8D8"/>
          </a:solidFill>
          <a:ln>
            <a:noFill/>
          </a:ln>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29249099_176877299783527_2720157050897170432_n.jpg" id="472" name="Google Shape;472;p45"/>
          <p:cNvPicPr preferRelativeResize="0"/>
          <p:nvPr>
            <p:ph idx="2" type="pic"/>
          </p:nvPr>
        </p:nvPicPr>
        <p:blipFill rotWithShape="1">
          <a:blip r:embed="rId3">
            <a:alphaModFix/>
          </a:blip>
          <a:srcRect b="0" l="5556" r="5555" t="0"/>
          <a:stretch/>
        </p:blipFill>
        <p:spPr>
          <a:xfrm>
            <a:off x="0" y="0"/>
            <a:ext cx="3042000" cy="5143500"/>
          </a:xfrm>
          <a:prstGeom prst="rect">
            <a:avLst/>
          </a:prstGeom>
          <a:solidFill>
            <a:srgbClr val="D8D8D8"/>
          </a:solidFill>
          <a:ln>
            <a:noFill/>
          </a:ln>
        </p:spPr>
      </p:pic>
      <p:pic>
        <p:nvPicPr>
          <p:cNvPr descr="29216617_176877209783536_5654543789163806720_n.jpg" id="473" name="Google Shape;473;p45"/>
          <p:cNvPicPr preferRelativeResize="0"/>
          <p:nvPr>
            <p:ph idx="3" type="pic"/>
          </p:nvPr>
        </p:nvPicPr>
        <p:blipFill rotWithShape="1">
          <a:blip r:embed="rId4">
            <a:alphaModFix/>
          </a:blip>
          <a:srcRect b="0" l="12500" r="12500" t="0"/>
          <a:stretch/>
        </p:blipFill>
        <p:spPr>
          <a:xfrm>
            <a:off x="3051000" y="0"/>
            <a:ext cx="3042000" cy="5143500"/>
          </a:xfrm>
          <a:prstGeom prst="rect">
            <a:avLst/>
          </a:prstGeom>
          <a:solidFill>
            <a:srgbClr val="BFBFBF"/>
          </a:solidFill>
          <a:ln>
            <a:noFill/>
          </a:ln>
        </p:spPr>
      </p:pic>
      <p:pic>
        <p:nvPicPr>
          <p:cNvPr descr="29186505_176877223116868_9150848529059545088_n.jpg" id="474" name="Google Shape;474;p45"/>
          <p:cNvPicPr preferRelativeResize="0"/>
          <p:nvPr>
            <p:ph idx="4" type="pic"/>
          </p:nvPr>
        </p:nvPicPr>
        <p:blipFill rotWithShape="1">
          <a:blip r:embed="rId5">
            <a:alphaModFix/>
          </a:blip>
          <a:srcRect b="0" l="12593" r="12592" t="0"/>
          <a:stretch/>
        </p:blipFill>
        <p:spPr>
          <a:xfrm>
            <a:off x="6102000" y="0"/>
            <a:ext cx="3042000" cy="5143500"/>
          </a:xfrm>
          <a:prstGeom prst="rect">
            <a:avLst/>
          </a:prstGeom>
          <a:solidFill>
            <a:srgbClr val="D8D8D8"/>
          </a:solidFill>
          <a:ln>
            <a:noFill/>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grpSp>
        <p:nvGrpSpPr>
          <p:cNvPr id="479" name="Google Shape;479;p46"/>
          <p:cNvGrpSpPr/>
          <p:nvPr/>
        </p:nvGrpSpPr>
        <p:grpSpPr>
          <a:xfrm rot="5400000">
            <a:off x="4265794" y="1071552"/>
            <a:ext cx="612413" cy="612413"/>
            <a:chOff x="7740552" y="3628849"/>
            <a:chExt cx="1800000" cy="1800000"/>
          </a:xfrm>
        </p:grpSpPr>
        <p:sp>
          <p:nvSpPr>
            <p:cNvPr id="480" name="Google Shape;480;p46"/>
            <p:cNvSpPr/>
            <p:nvPr/>
          </p:nvSpPr>
          <p:spPr>
            <a:xfrm>
              <a:off x="7740552" y="3628849"/>
              <a:ext cx="216000" cy="180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1" name="Google Shape;481;p46"/>
            <p:cNvSpPr/>
            <p:nvPr/>
          </p:nvSpPr>
          <p:spPr>
            <a:xfrm rot="5400000">
              <a:off x="8542684" y="4618860"/>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2" name="Google Shape;482;p46"/>
            <p:cNvSpPr/>
            <p:nvPr/>
          </p:nvSpPr>
          <p:spPr>
            <a:xfrm rot="5400000">
              <a:off x="8542684" y="3035407"/>
              <a:ext cx="216000" cy="140288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3" name="Google Shape;483;p46"/>
            <p:cNvSpPr/>
            <p:nvPr/>
          </p:nvSpPr>
          <p:spPr>
            <a:xfrm rot="5400000">
              <a:off x="8636896" y="3732921"/>
              <a:ext cx="216000" cy="159131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4" name="Google Shape;484;p46"/>
            <p:cNvSpPr/>
            <p:nvPr/>
          </p:nvSpPr>
          <p:spPr>
            <a:xfrm>
              <a:off x="9324552" y="3628849"/>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5" name="Google Shape;485;p46"/>
            <p:cNvSpPr/>
            <p:nvPr/>
          </p:nvSpPr>
          <p:spPr>
            <a:xfrm>
              <a:off x="9324552" y="4816437"/>
              <a:ext cx="216000" cy="611865"/>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6" name="Google Shape;486;p46"/>
            <p:cNvSpPr/>
            <p:nvPr/>
          </p:nvSpPr>
          <p:spPr>
            <a:xfrm rot="5400000">
              <a:off x="8751744" y="3559910"/>
              <a:ext cx="216000" cy="1145606"/>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7" name="Google Shape;487;p46"/>
            <p:cNvSpPr/>
            <p:nvPr/>
          </p:nvSpPr>
          <p:spPr>
            <a:xfrm rot="5400000">
              <a:off x="8751748" y="4351635"/>
              <a:ext cx="216000" cy="1145607"/>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88" name="Google Shape;488;p46"/>
          <p:cNvSpPr txBox="1"/>
          <p:nvPr>
            <p:ph type="title"/>
          </p:nvPr>
        </p:nvSpPr>
        <p:spPr>
          <a:xfrm>
            <a:off x="1192638" y="2500312"/>
            <a:ext cx="70227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400"/>
              <a:buNone/>
            </a:pPr>
            <a:r>
              <a:rPr b="1" lang="ar-SA" sz="4400"/>
              <a:t>خـــــــاتـــمـــــة</a:t>
            </a:r>
            <a:endParaRPr b="1" sz="440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7"/>
          <p:cNvSpPr txBox="1"/>
          <p:nvPr>
            <p:ph idx="1" type="subTitle"/>
          </p:nvPr>
        </p:nvSpPr>
        <p:spPr>
          <a:xfrm>
            <a:off x="500034" y="1428742"/>
            <a:ext cx="8364220" cy="308100"/>
          </a:xfrm>
          <a:prstGeom prst="rect">
            <a:avLst/>
          </a:prstGeom>
          <a:noFill/>
          <a:ln>
            <a:noFill/>
          </a:ln>
        </p:spPr>
        <p:txBody>
          <a:bodyPr anchorCtr="0" anchor="ctr" bIns="91425" lIns="91425" spcFirstLastPara="1" rIns="91425" wrap="square" tIns="91425">
            <a:noAutofit/>
          </a:bodyPr>
          <a:lstStyle/>
          <a:p>
            <a:pPr indent="0" lvl="0" marL="0" rtl="1" algn="ctr">
              <a:lnSpc>
                <a:spcPct val="100000"/>
              </a:lnSpc>
              <a:spcBef>
                <a:spcPts val="0"/>
              </a:spcBef>
              <a:spcAft>
                <a:spcPts val="0"/>
              </a:spcAft>
              <a:buSzPts val="1800"/>
              <a:buNone/>
            </a:pPr>
            <a:r>
              <a:rPr b="1" lang="ar-SA" sz="1800"/>
              <a:t>انطلاقا مما سبق  فإنه رغم تعاقب الإصلاحات على المنظومة التربوية و خاصة أن هذه الإصلاحات تولي اهتماما كبيرا بالتعليم في الوسط القروي لا زال هذا الأخير يعاني مجموعة من المشاكل و الإكراهات التي تحد من تقدمه و تطوره ، و لهذا وجب التفكير في حل جدري لتجاوز هذه المشاكل</a:t>
            </a:r>
            <a:endParaRPr sz="1800">
              <a:solidFill>
                <a:schemeClr val="dk1"/>
              </a:solidFill>
            </a:endParaRPr>
          </a:p>
        </p:txBody>
      </p:sp>
      <p:pic>
        <p:nvPicPr>
          <p:cNvPr descr="images.png" id="494" name="Google Shape;494;p47"/>
          <p:cNvPicPr preferRelativeResize="0"/>
          <p:nvPr/>
        </p:nvPicPr>
        <p:blipFill rotWithShape="1">
          <a:blip r:embed="rId3">
            <a:alphaModFix/>
          </a:blip>
          <a:srcRect b="0" l="0" r="0" t="0"/>
          <a:stretch/>
        </p:blipFill>
        <p:spPr>
          <a:xfrm>
            <a:off x="3643306" y="2357436"/>
            <a:ext cx="2228850" cy="205740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anim calcmode="lin" valueType="num">
                                      <p:cBhvr additive="base">
                                        <p:cTn dur="500"/>
                                        <p:tgtEl>
                                          <p:spTgt spid="4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8"/>
          <p:cNvSpPr txBox="1"/>
          <p:nvPr>
            <p:ph idx="1" type="body"/>
          </p:nvPr>
        </p:nvSpPr>
        <p:spPr>
          <a:xfrm>
            <a:off x="2902706" y="1785932"/>
            <a:ext cx="3312368" cy="57606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74806"/>
              </a:buClr>
              <a:buSzPts val="5400"/>
              <a:buFont typeface="Arial"/>
              <a:buNone/>
            </a:pPr>
            <a:r>
              <a:rPr b="0" i="0" lang="ar-SA" sz="5400" u="none" cap="none" strike="noStrike">
                <a:solidFill>
                  <a:srgbClr val="974806"/>
                </a:solidFill>
                <a:latin typeface="Arial"/>
                <a:ea typeface="Arial"/>
                <a:cs typeface="Arial"/>
                <a:sym typeface="Arial"/>
              </a:rPr>
              <a:t>شكرا</a:t>
            </a:r>
            <a:endParaRPr b="0" i="0" sz="5400" u="none" cap="none" strike="noStrike">
              <a:solidFill>
                <a:srgbClr val="974806"/>
              </a:solidFill>
              <a:latin typeface="Arial"/>
              <a:ea typeface="Arial"/>
              <a:cs typeface="Arial"/>
              <a:sym typeface="Arial"/>
            </a:endParaRPr>
          </a:p>
        </p:txBody>
      </p:sp>
      <p:sp>
        <p:nvSpPr>
          <p:cNvPr id="500" name="Google Shape;500;p48"/>
          <p:cNvSpPr txBox="1"/>
          <p:nvPr>
            <p:ph idx="2" type="body"/>
          </p:nvPr>
        </p:nvSpPr>
        <p:spPr>
          <a:xfrm>
            <a:off x="3045582" y="2783784"/>
            <a:ext cx="3312368" cy="2880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74806"/>
              </a:buClr>
              <a:buSzPts val="2800"/>
              <a:buFont typeface="Arial"/>
              <a:buNone/>
            </a:pPr>
            <a:r>
              <a:rPr b="0" i="0" lang="ar-SA" sz="2800" u="none" cap="none" strike="noStrike">
                <a:solidFill>
                  <a:srgbClr val="974806"/>
                </a:solidFill>
                <a:latin typeface="Arial"/>
                <a:ea typeface="Arial"/>
                <a:cs typeface="Arial"/>
                <a:sym typeface="Arial"/>
              </a:rPr>
              <a:t>على حسن تتبعكم</a:t>
            </a:r>
            <a:endParaRPr b="0" i="0" sz="2800" u="none" cap="none" strike="noStrike">
              <a:solidFill>
                <a:srgbClr val="974806"/>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nvSpPr>
        <p:spPr>
          <a:xfrm>
            <a:off x="4286248" y="428610"/>
            <a:ext cx="4357718" cy="4493538"/>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1" i="0" lang="ar-SA" sz="1800" u="none" cap="none" strike="noStrike">
                <a:solidFill>
                  <a:srgbClr val="984807"/>
                </a:solidFill>
                <a:latin typeface="Arial"/>
                <a:ea typeface="Arial"/>
                <a:cs typeface="Arial"/>
                <a:sym typeface="Arial"/>
              </a:rPr>
              <a:t>يتوقف سبيل الشعوب والأمم إلى النهضة المرتقبة، على مدى نجاعة نظامها التربوي وفعالية استراتيجياتها التكوينية والتعليمية في مجال إعداد الإنسان، وتأهيله لمواكبة تطورات العصر الجديد وتحدياته</a:t>
            </a:r>
            <a:endParaRPr b="1" i="0" sz="1800" u="none" cap="none" strike="noStrike">
              <a:solidFill>
                <a:srgbClr val="984807"/>
              </a:solidFill>
              <a:latin typeface="Arial"/>
              <a:ea typeface="Arial"/>
              <a:cs typeface="Arial"/>
              <a:sym typeface="Arial"/>
            </a:endParaRPr>
          </a:p>
          <a:p>
            <a:pPr indent="0" lvl="0" marL="0" marR="0" rtl="1" algn="ctr">
              <a:lnSpc>
                <a:spcPct val="100000"/>
              </a:lnSpc>
              <a:spcBef>
                <a:spcPts val="0"/>
              </a:spcBef>
              <a:spcAft>
                <a:spcPts val="0"/>
              </a:spcAft>
              <a:buNone/>
            </a:pPr>
            <a:r>
              <a:t/>
            </a:r>
            <a:endParaRPr b="1" i="0" sz="1800" u="none" cap="none" strike="noStrike">
              <a:solidFill>
                <a:srgbClr val="984807"/>
              </a:solidFill>
              <a:latin typeface="Arial"/>
              <a:ea typeface="Arial"/>
              <a:cs typeface="Arial"/>
              <a:sym typeface="Arial"/>
            </a:endParaRPr>
          </a:p>
          <a:p>
            <a:pPr indent="0" lvl="0" marL="0" marR="0" rtl="1" algn="ctr">
              <a:lnSpc>
                <a:spcPct val="100000"/>
              </a:lnSpc>
              <a:spcBef>
                <a:spcPts val="0"/>
              </a:spcBef>
              <a:spcAft>
                <a:spcPts val="0"/>
              </a:spcAft>
              <a:buNone/>
            </a:pPr>
            <a:r>
              <a:rPr b="1" i="0" lang="ar-SA" sz="1800" u="none" cap="none" strike="noStrike">
                <a:solidFill>
                  <a:srgbClr val="76923C"/>
                </a:solidFill>
                <a:latin typeface="Arial"/>
                <a:ea typeface="Arial"/>
                <a:cs typeface="Arial"/>
                <a:sym typeface="Arial"/>
              </a:rPr>
              <a:t>إن النظام التربوي التعليمي في المغرب يتخبط في متاهات لا متناهية، من مشاكل وصعوبات التي غالبا ما تحكم على خططه واستراتيجياته بالتعثر، وعلى وعوده وجهوده بالارتجال، وعلى آفاقه وتوجهاته بالغموض</a:t>
            </a:r>
            <a:endParaRPr b="1" i="0" sz="1800" u="none" cap="none" strike="noStrike">
              <a:solidFill>
                <a:srgbClr val="76923C"/>
              </a:solidFill>
              <a:latin typeface="Arial"/>
              <a:ea typeface="Arial"/>
              <a:cs typeface="Arial"/>
              <a:sym typeface="Arial"/>
            </a:endParaRPr>
          </a:p>
          <a:p>
            <a:pPr indent="0" lvl="0" marL="0" marR="0" rtl="1" algn="ctr">
              <a:lnSpc>
                <a:spcPct val="100000"/>
              </a:lnSpc>
              <a:spcBef>
                <a:spcPts val="0"/>
              </a:spcBef>
              <a:spcAft>
                <a:spcPts val="0"/>
              </a:spcAft>
              <a:buNone/>
            </a:pPr>
            <a:r>
              <a:t/>
            </a:r>
            <a:endParaRPr b="1" i="0" sz="1800" u="none" cap="none" strike="noStrike">
              <a:solidFill>
                <a:srgbClr val="76923C"/>
              </a:solidFill>
              <a:latin typeface="Arial"/>
              <a:ea typeface="Arial"/>
              <a:cs typeface="Arial"/>
              <a:sym typeface="Arial"/>
            </a:endParaRPr>
          </a:p>
          <a:p>
            <a:pPr indent="0" lvl="0" marL="0" marR="0" rtl="1" algn="ctr">
              <a:lnSpc>
                <a:spcPct val="100000"/>
              </a:lnSpc>
              <a:spcBef>
                <a:spcPts val="0"/>
              </a:spcBef>
              <a:spcAft>
                <a:spcPts val="0"/>
              </a:spcAft>
              <a:buNone/>
            </a:pPr>
            <a:r>
              <a:rPr b="1" i="0" lang="ar-SA" sz="1800" u="none" cap="none" strike="noStrike">
                <a:solidFill>
                  <a:srgbClr val="E36C09"/>
                </a:solidFill>
                <a:latin typeface="Arial"/>
                <a:ea typeface="Arial"/>
                <a:cs typeface="Arial"/>
                <a:sym typeface="Arial"/>
              </a:rPr>
              <a:t>لنعطي مثال على ما قلناه بحالة التعليم بالعالم القروي في المغرب الذي يعيش وضعية مزرية رغم المجهودات المبذولة في تطويره وتحسينه، ما دام يعاني من التهميش  والتشتت والعزلة وهيمنة الفقر والجهل والأمية.</a:t>
            </a:r>
            <a:endParaRPr/>
          </a:p>
          <a:p>
            <a:pPr indent="0" lvl="0" marL="0" marR="0" rtl="0" algn="ct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morocco-education-1407.jpg" id="118" name="Google Shape;118;p16"/>
          <p:cNvPicPr preferRelativeResize="0"/>
          <p:nvPr>
            <p:ph idx="2" type="pic"/>
          </p:nvPr>
        </p:nvPicPr>
        <p:blipFill rotWithShape="1">
          <a:blip r:embed="rId3">
            <a:alphaModFix/>
          </a:blip>
          <a:srcRect b="0" l="22588" r="22588" t="0"/>
          <a:stretch/>
        </p:blipFill>
        <p:spPr>
          <a:xfrm>
            <a:off x="683568" y="427547"/>
            <a:ext cx="3528311" cy="4288406"/>
          </a:xfrm>
          <a:prstGeom prst="rect">
            <a:avLst/>
          </a:prstGeom>
          <a:solidFill>
            <a:srgbClr val="D8D8D8"/>
          </a:solid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5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5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5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5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5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5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nvSpPr>
        <p:spPr>
          <a:xfrm>
            <a:off x="214314" y="285734"/>
            <a:ext cx="8715404" cy="421653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ar-SA" sz="1800" u="none" cap="none" strike="noStrike">
                <a:solidFill>
                  <a:srgbClr val="000000"/>
                </a:solidFill>
                <a:latin typeface="Arial"/>
                <a:ea typeface="Arial"/>
                <a:cs typeface="Arial"/>
                <a:sym typeface="Arial"/>
              </a:rPr>
              <a:t> </a:t>
            </a:r>
            <a:r>
              <a:rPr b="1" i="0" lang="ar-SA" sz="1800" u="none" cap="none" strike="noStrike">
                <a:solidFill>
                  <a:srgbClr val="984807"/>
                </a:solidFill>
                <a:latin typeface="Arial"/>
                <a:ea typeface="Arial"/>
                <a:cs typeface="Arial"/>
                <a:sym typeface="Arial"/>
              </a:rPr>
              <a:t>حيث أن أغلب المجموعات المدرسية تعمل في غياب الكثير من الوسائل ,بل وبصراحة في ظروف صعبة ,تفتقر الى سياج, أو مرافق صحية أو فضاء لمكتبة,أو تغذية مناسبة لتلاميذ يظلون في المؤسسة على لقمة خبز ومصبر لا يغني ولا يسمن من جوع, وأقسام مشتركة تجمع بين مستويين الى أكثر من ذلك. فضاء منفر وظروف عمل غير محفزة . </a:t>
            </a:r>
            <a:br>
              <a:rPr b="1" i="0" lang="ar-SA" sz="1800" u="none" cap="none" strike="noStrike">
                <a:solidFill>
                  <a:srgbClr val="984807"/>
                </a:solidFill>
                <a:latin typeface="Arial"/>
                <a:ea typeface="Arial"/>
                <a:cs typeface="Arial"/>
                <a:sym typeface="Arial"/>
              </a:rPr>
            </a:br>
            <a:endParaRPr b="1" i="0" sz="1800" u="none" cap="none" strike="noStrike">
              <a:solidFill>
                <a:srgbClr val="984807"/>
              </a:solidFill>
              <a:latin typeface="Arial"/>
              <a:ea typeface="Arial"/>
              <a:cs typeface="Arial"/>
              <a:sym typeface="Arial"/>
            </a:endParaRPr>
          </a:p>
          <a:p>
            <a:pPr indent="-114300" lvl="0" marL="0" marR="0" rtl="1" algn="r">
              <a:lnSpc>
                <a:spcPct val="100000"/>
              </a:lnSpc>
              <a:spcBef>
                <a:spcPts val="0"/>
              </a:spcBef>
              <a:spcAft>
                <a:spcPts val="0"/>
              </a:spcAft>
              <a:buClr>
                <a:srgbClr val="31859B"/>
              </a:buClr>
              <a:buSzPts val="1800"/>
              <a:buFont typeface="Noto Sans Symbols"/>
              <a:buChar char="✔"/>
            </a:pPr>
            <a:r>
              <a:rPr b="1" i="0" lang="ar-SA" sz="1800" u="none" cap="none" strike="noStrike">
                <a:solidFill>
                  <a:srgbClr val="31859B"/>
                </a:solidFill>
                <a:latin typeface="Arial"/>
                <a:ea typeface="Arial"/>
                <a:cs typeface="Arial"/>
                <a:sym typeface="Arial"/>
              </a:rPr>
              <a:t>ماذا عسى أن ننتظر من أساتذة يعملون في ظل هذه الأوضاع المأساوية؟</a:t>
            </a:r>
            <a:br>
              <a:rPr b="1" i="0" lang="ar-SA" sz="1800" u="none" cap="none" strike="noStrike">
                <a:solidFill>
                  <a:srgbClr val="31859B"/>
                </a:solidFill>
                <a:latin typeface="Arial"/>
                <a:ea typeface="Arial"/>
                <a:cs typeface="Arial"/>
                <a:sym typeface="Arial"/>
              </a:rPr>
            </a:br>
            <a:endParaRPr b="1" i="0" sz="1800" u="none" cap="none" strike="noStrike">
              <a:solidFill>
                <a:srgbClr val="31859B"/>
              </a:solidFill>
              <a:latin typeface="Arial"/>
              <a:ea typeface="Arial"/>
              <a:cs typeface="Arial"/>
              <a:sym typeface="Arial"/>
            </a:endParaRPr>
          </a:p>
          <a:p>
            <a:pPr indent="-114300" lvl="0" marL="0" marR="0" rtl="1" algn="r">
              <a:lnSpc>
                <a:spcPct val="100000"/>
              </a:lnSpc>
              <a:spcBef>
                <a:spcPts val="0"/>
              </a:spcBef>
              <a:spcAft>
                <a:spcPts val="0"/>
              </a:spcAft>
              <a:buClr>
                <a:srgbClr val="31859B"/>
              </a:buClr>
              <a:buSzPts val="1800"/>
              <a:buFont typeface="Noto Sans Symbols"/>
              <a:buChar char="✔"/>
            </a:pPr>
            <a:r>
              <a:rPr b="1" i="0" lang="ar-SA" sz="1800" u="none" cap="none" strike="noStrike">
                <a:solidFill>
                  <a:srgbClr val="31859B"/>
                </a:solidFill>
                <a:latin typeface="Arial"/>
                <a:ea typeface="Arial"/>
                <a:cs typeface="Arial"/>
                <a:sym typeface="Arial"/>
              </a:rPr>
              <a:t>فان كان هذا حال المجموعة المدرسية المركزية ,فكيف هو حال الفرعيات؟</a:t>
            </a:r>
            <a:br>
              <a:rPr b="1" i="0" lang="ar-SA" sz="1800" u="none" cap="none" strike="noStrike">
                <a:solidFill>
                  <a:srgbClr val="31859B"/>
                </a:solidFill>
                <a:latin typeface="Arial"/>
                <a:ea typeface="Arial"/>
                <a:cs typeface="Arial"/>
                <a:sym typeface="Arial"/>
              </a:rPr>
            </a:br>
            <a:endParaRPr b="1" i="0" sz="1800" u="none" cap="none" strike="noStrike">
              <a:solidFill>
                <a:srgbClr val="31859B"/>
              </a:solidFill>
              <a:latin typeface="Arial"/>
              <a:ea typeface="Arial"/>
              <a:cs typeface="Arial"/>
              <a:sym typeface="Arial"/>
            </a:endParaRPr>
          </a:p>
          <a:p>
            <a:pPr indent="-114300" lvl="0" marL="0" marR="0" rtl="1" algn="r">
              <a:lnSpc>
                <a:spcPct val="100000"/>
              </a:lnSpc>
              <a:spcBef>
                <a:spcPts val="0"/>
              </a:spcBef>
              <a:spcAft>
                <a:spcPts val="0"/>
              </a:spcAft>
              <a:buClr>
                <a:srgbClr val="31859B"/>
              </a:buClr>
              <a:buSzPts val="1800"/>
              <a:buFont typeface="Noto Sans Symbols"/>
              <a:buChar char="✔"/>
            </a:pPr>
            <a:r>
              <a:rPr b="1" i="0" lang="ar-SA" sz="1800" u="none" cap="none" strike="noStrike">
                <a:solidFill>
                  <a:srgbClr val="31859B"/>
                </a:solidFill>
                <a:latin typeface="Arial"/>
                <a:ea typeface="Arial"/>
                <a:cs typeface="Arial"/>
                <a:sym typeface="Arial"/>
              </a:rPr>
              <a:t>ماذا ننتظر من تلميذ فقير نحيف ,بطنه يئن ,وعقله يحن ,وجسمه بارد,ونحن نعاقبه على عدم المتابعة ؟</a:t>
            </a:r>
            <a:endParaRPr b="1" i="0" sz="1800" u="none" cap="none" strike="noStrike">
              <a:solidFill>
                <a:srgbClr val="31859B"/>
              </a:solidFill>
              <a:latin typeface="Arial"/>
              <a:ea typeface="Arial"/>
              <a:cs typeface="Arial"/>
              <a:sym typeface="Arial"/>
            </a:endParaRPr>
          </a:p>
          <a:p>
            <a:pPr indent="0" lvl="0" marL="0" marR="0" rtl="1" algn="r">
              <a:lnSpc>
                <a:spcPct val="100000"/>
              </a:lnSpc>
              <a:spcBef>
                <a:spcPts val="0"/>
              </a:spcBef>
              <a:spcAft>
                <a:spcPts val="0"/>
              </a:spcAft>
              <a:buNone/>
            </a:pPr>
            <a:r>
              <a:t/>
            </a:r>
            <a:endParaRPr b="1" i="0" sz="1800" u="none" cap="none" strike="noStrike">
              <a:solidFill>
                <a:srgbClr val="31859B"/>
              </a:solidFill>
              <a:latin typeface="Arial"/>
              <a:ea typeface="Arial"/>
              <a:cs typeface="Arial"/>
              <a:sym typeface="Arial"/>
            </a:endParaRPr>
          </a:p>
          <a:p>
            <a:pPr indent="-114300" lvl="0" marL="0" marR="0" rtl="1" algn="r">
              <a:lnSpc>
                <a:spcPct val="100000"/>
              </a:lnSpc>
              <a:spcBef>
                <a:spcPts val="0"/>
              </a:spcBef>
              <a:spcAft>
                <a:spcPts val="0"/>
              </a:spcAft>
              <a:buClr>
                <a:srgbClr val="31859B"/>
              </a:buClr>
              <a:buSzPts val="1800"/>
              <a:buFont typeface="Noto Sans Symbols"/>
              <a:buChar char="✔"/>
            </a:pPr>
            <a:r>
              <a:rPr b="1" i="0" lang="ar-SA" sz="1800" u="none" cap="none" strike="noStrike">
                <a:solidFill>
                  <a:srgbClr val="31859B"/>
                </a:solidFill>
                <a:latin typeface="Arial"/>
                <a:ea typeface="Arial"/>
                <a:cs typeface="Arial"/>
                <a:sym typeface="Arial"/>
              </a:rPr>
              <a:t> ما هي الكفايات والمهارات التي يمكن أن ننتظرها من تلميذ السادسة والذي لا يكاد يتقن الحروف؟</a:t>
            </a:r>
            <a:br>
              <a:rPr b="1" i="0" lang="ar-SA" sz="1800" u="none" cap="none" strike="noStrike">
                <a:solidFill>
                  <a:srgbClr val="31859B"/>
                </a:solidFill>
                <a:latin typeface="Arial"/>
                <a:ea typeface="Arial"/>
                <a:cs typeface="Arial"/>
                <a:sym typeface="Arial"/>
              </a:rPr>
            </a:br>
            <a:endParaRPr b="1" i="0" sz="1800" u="none" cap="none" strike="noStrike">
              <a:solidFill>
                <a:srgbClr val="31859B"/>
              </a:solidFill>
              <a:latin typeface="Arial"/>
              <a:ea typeface="Arial"/>
              <a:cs typeface="Arial"/>
              <a:sym typeface="Arial"/>
            </a:endParaRPr>
          </a:p>
          <a:p>
            <a:pPr indent="-114300" lvl="0" marL="0" marR="0" rtl="1" algn="r">
              <a:lnSpc>
                <a:spcPct val="100000"/>
              </a:lnSpc>
              <a:spcBef>
                <a:spcPts val="0"/>
              </a:spcBef>
              <a:spcAft>
                <a:spcPts val="0"/>
              </a:spcAft>
              <a:buClr>
                <a:srgbClr val="31859B"/>
              </a:buClr>
              <a:buSzPts val="1800"/>
              <a:buFont typeface="Noto Sans Symbols"/>
              <a:buChar char="✔"/>
            </a:pPr>
            <a:r>
              <a:rPr b="1" i="0" lang="ar-SA" sz="1800" u="none" cap="none" strike="noStrike">
                <a:solidFill>
                  <a:srgbClr val="31859B"/>
                </a:solidFill>
                <a:latin typeface="Arial"/>
                <a:ea typeface="Arial"/>
                <a:cs typeface="Arial"/>
                <a:sym typeface="Arial"/>
              </a:rPr>
              <a:t>ماذا ننتظر من تلميذ متفوق نجح الى المستوى الأعلى لكنه ينتظر أصدقاءه في المستويات الدنيا للالتحاق به؟</a:t>
            </a:r>
            <a:endParaRPr b="1" i="0" sz="1800" u="none" cap="none" strike="noStrike">
              <a:solidFill>
                <a:srgbClr val="31859B"/>
              </a:solidFill>
              <a:latin typeface="Arial"/>
              <a:ea typeface="Arial"/>
              <a:cs typeface="Arial"/>
              <a:sym typeface="Arial"/>
            </a:endParaRPr>
          </a:p>
          <a:p>
            <a:pPr indent="0" lvl="0" marL="0" marR="0" rtl="1" algn="l">
              <a:lnSpc>
                <a:spcPct val="100000"/>
              </a:lnSpc>
              <a:spcBef>
                <a:spcPts val="0"/>
              </a:spcBef>
              <a:spcAft>
                <a:spcPts val="0"/>
              </a:spcAft>
              <a:buNone/>
            </a:pPr>
            <a:r>
              <a:rPr b="0" i="0" lang="ar-SA" sz="18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18"/>
          <p:cNvGrpSpPr/>
          <p:nvPr/>
        </p:nvGrpSpPr>
        <p:grpSpPr>
          <a:xfrm>
            <a:off x="611560" y="2299801"/>
            <a:ext cx="3882839" cy="1000182"/>
            <a:chOff x="443691" y="2199249"/>
            <a:chExt cx="3882839" cy="1000182"/>
          </a:xfrm>
        </p:grpSpPr>
        <p:sp>
          <p:nvSpPr>
            <p:cNvPr id="129" name="Google Shape;129;p18"/>
            <p:cNvSpPr/>
            <p:nvPr/>
          </p:nvSpPr>
          <p:spPr>
            <a:xfrm>
              <a:off x="443691" y="2589288"/>
              <a:ext cx="3816000"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0" name="Google Shape;130;p18"/>
            <p:cNvSpPr/>
            <p:nvPr/>
          </p:nvSpPr>
          <p:spPr>
            <a:xfrm rot="2700000">
              <a:off x="3648606" y="241193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1" name="Google Shape;131;p18"/>
            <p:cNvSpPr/>
            <p:nvPr/>
          </p:nvSpPr>
          <p:spPr>
            <a:xfrm rot="-2700000">
              <a:off x="3648367" y="275416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32" name="Google Shape;132;p18"/>
          <p:cNvGrpSpPr/>
          <p:nvPr/>
        </p:nvGrpSpPr>
        <p:grpSpPr>
          <a:xfrm flipH="1">
            <a:off x="4631626" y="2306076"/>
            <a:ext cx="3874464" cy="1000182"/>
            <a:chOff x="452066" y="2199249"/>
            <a:chExt cx="3874464" cy="1000182"/>
          </a:xfrm>
        </p:grpSpPr>
        <p:sp>
          <p:nvSpPr>
            <p:cNvPr id="133" name="Google Shape;133;p18"/>
            <p:cNvSpPr/>
            <p:nvPr/>
          </p:nvSpPr>
          <p:spPr>
            <a:xfrm>
              <a:off x="452066" y="2589288"/>
              <a:ext cx="3816000"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p18"/>
            <p:cNvSpPr/>
            <p:nvPr/>
          </p:nvSpPr>
          <p:spPr>
            <a:xfrm rot="2700000">
              <a:off x="3648606" y="241193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18"/>
            <p:cNvSpPr/>
            <p:nvPr/>
          </p:nvSpPr>
          <p:spPr>
            <a:xfrm rot="-2700000">
              <a:off x="3648367" y="275416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36" name="Google Shape;136;p18"/>
          <p:cNvGrpSpPr/>
          <p:nvPr/>
        </p:nvGrpSpPr>
        <p:grpSpPr>
          <a:xfrm flipH="1" rot="5400000">
            <a:off x="3840663" y="3095405"/>
            <a:ext cx="1462465" cy="1000182"/>
            <a:chOff x="2864065" y="2199249"/>
            <a:chExt cx="1462465" cy="1000182"/>
          </a:xfrm>
        </p:grpSpPr>
        <p:sp>
          <p:nvSpPr>
            <p:cNvPr id="137" name="Google Shape;137;p18"/>
            <p:cNvSpPr/>
            <p:nvPr/>
          </p:nvSpPr>
          <p:spPr>
            <a:xfrm>
              <a:off x="2864065" y="2589289"/>
              <a:ext cx="1404000"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18"/>
            <p:cNvSpPr/>
            <p:nvPr/>
          </p:nvSpPr>
          <p:spPr>
            <a:xfrm rot="2700000">
              <a:off x="3648606" y="241193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18"/>
            <p:cNvSpPr/>
            <p:nvPr/>
          </p:nvSpPr>
          <p:spPr>
            <a:xfrm rot="-2700000">
              <a:off x="3648367" y="275416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40" name="Google Shape;140;p18"/>
          <p:cNvGrpSpPr/>
          <p:nvPr/>
        </p:nvGrpSpPr>
        <p:grpSpPr>
          <a:xfrm flipH="1" rot="-5400000">
            <a:off x="3830834" y="1506748"/>
            <a:ext cx="1462463" cy="1000182"/>
            <a:chOff x="2864067" y="2199249"/>
            <a:chExt cx="1462463" cy="1000182"/>
          </a:xfrm>
        </p:grpSpPr>
        <p:sp>
          <p:nvSpPr>
            <p:cNvPr id="141" name="Google Shape;141;p18"/>
            <p:cNvSpPr/>
            <p:nvPr/>
          </p:nvSpPr>
          <p:spPr>
            <a:xfrm>
              <a:off x="2864067" y="2589289"/>
              <a:ext cx="1404000"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p18"/>
            <p:cNvSpPr/>
            <p:nvPr/>
          </p:nvSpPr>
          <p:spPr>
            <a:xfrm rot="2700000">
              <a:off x="3648606" y="241193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3" name="Google Shape;143;p18"/>
            <p:cNvSpPr/>
            <p:nvPr/>
          </p:nvSpPr>
          <p:spPr>
            <a:xfrm rot="-2700000">
              <a:off x="3648367" y="2754161"/>
              <a:ext cx="697896" cy="232588"/>
            </a:xfrm>
            <a:prstGeom prst="roundRect">
              <a:avLst>
                <a:gd fmla="val 50000" name="adj"/>
              </a:avLst>
            </a:prstGeom>
            <a:solidFill>
              <a:srgbClr val="984807">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144" name="Google Shape;144;p18"/>
          <p:cNvGrpSpPr/>
          <p:nvPr/>
        </p:nvGrpSpPr>
        <p:grpSpPr>
          <a:xfrm>
            <a:off x="785786" y="1357306"/>
            <a:ext cx="3158071" cy="1285882"/>
            <a:chOff x="803640" y="3362835"/>
            <a:chExt cx="2059657" cy="1372539"/>
          </a:xfrm>
        </p:grpSpPr>
        <p:sp>
          <p:nvSpPr>
            <p:cNvPr id="145" name="Google Shape;145;p18"/>
            <p:cNvSpPr txBox="1"/>
            <p:nvPr/>
          </p:nvSpPr>
          <p:spPr>
            <a:xfrm>
              <a:off x="803640" y="3908904"/>
              <a:ext cx="2059657" cy="82647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أكثر من 50 في المائة من تلاميذ المدارس القروية لا يتوفرون على الحد الأدنى من البنيات التحتية، خاصة فيما يتعلق بالصرف الصحي والإنارة.</a:t>
              </a:r>
              <a:endParaRPr b="0" i="0" sz="1200" u="none" cap="none" strike="noStrike">
                <a:solidFill>
                  <a:srgbClr val="984807"/>
                </a:solidFill>
                <a:latin typeface="Arial"/>
                <a:ea typeface="Arial"/>
                <a:cs typeface="Arial"/>
                <a:sym typeface="Arial"/>
              </a:endParaRPr>
            </a:p>
          </p:txBody>
        </p:sp>
        <p:sp>
          <p:nvSpPr>
            <p:cNvPr id="146" name="Google Shape;146;p18"/>
            <p:cNvSpPr txBox="1"/>
            <p:nvPr/>
          </p:nvSpPr>
          <p:spPr>
            <a:xfrm>
              <a:off x="803640" y="3362835"/>
              <a:ext cx="2059657" cy="276999"/>
            </a:xfrm>
            <a:prstGeom prst="rect">
              <a:avLst/>
            </a:prstGeom>
            <a:solidFill>
              <a:srgbClr val="EFE0C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البنيات التحتية</a:t>
              </a:r>
              <a:endParaRPr b="1" i="0" sz="1200" u="none" cap="none" strike="noStrike">
                <a:solidFill>
                  <a:srgbClr val="984807"/>
                </a:solidFill>
                <a:latin typeface="Arial"/>
                <a:ea typeface="Arial"/>
                <a:cs typeface="Arial"/>
                <a:sym typeface="Arial"/>
              </a:endParaRPr>
            </a:p>
          </p:txBody>
        </p:sp>
      </p:grpSp>
      <p:grpSp>
        <p:nvGrpSpPr>
          <p:cNvPr id="147" name="Google Shape;147;p18"/>
          <p:cNvGrpSpPr/>
          <p:nvPr/>
        </p:nvGrpSpPr>
        <p:grpSpPr>
          <a:xfrm>
            <a:off x="5286380" y="1357304"/>
            <a:ext cx="3158071" cy="1131480"/>
            <a:chOff x="803640" y="3362835"/>
            <a:chExt cx="2059657" cy="1131480"/>
          </a:xfrm>
        </p:grpSpPr>
        <p:sp>
          <p:nvSpPr>
            <p:cNvPr id="148" name="Google Shape;148;p18"/>
            <p:cNvSpPr txBox="1"/>
            <p:nvPr/>
          </p:nvSpPr>
          <p:spPr>
            <a:xfrm>
              <a:off x="803640" y="3862901"/>
              <a:ext cx="2059657" cy="631414"/>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ويصل عدد التلاميذ المنقطعين عن الدراسة حوالي 400 ألف تلميذ سنويا</a:t>
              </a:r>
              <a:endParaRPr b="0" i="0" sz="1200" u="none" cap="none" strike="noStrike">
                <a:solidFill>
                  <a:srgbClr val="984807"/>
                </a:solidFill>
                <a:latin typeface="Arial"/>
                <a:ea typeface="Arial"/>
                <a:cs typeface="Arial"/>
                <a:sym typeface="Arial"/>
              </a:endParaRPr>
            </a:p>
          </p:txBody>
        </p:sp>
        <p:sp>
          <p:nvSpPr>
            <p:cNvPr id="149" name="Google Shape;149;p18"/>
            <p:cNvSpPr txBox="1"/>
            <p:nvPr/>
          </p:nvSpPr>
          <p:spPr>
            <a:xfrm>
              <a:off x="803640" y="3362835"/>
              <a:ext cx="2059657" cy="276999"/>
            </a:xfrm>
            <a:prstGeom prst="rect">
              <a:avLst/>
            </a:prstGeom>
            <a:solidFill>
              <a:srgbClr val="EFE0C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الانقطاع عن الدراسة</a:t>
              </a:r>
              <a:endParaRPr b="1" i="0" sz="1200" u="none" cap="none" strike="noStrike">
                <a:solidFill>
                  <a:srgbClr val="984807"/>
                </a:solidFill>
                <a:latin typeface="Arial"/>
                <a:ea typeface="Arial"/>
                <a:cs typeface="Arial"/>
                <a:sym typeface="Arial"/>
              </a:endParaRPr>
            </a:p>
          </p:txBody>
        </p:sp>
      </p:grpSp>
      <p:grpSp>
        <p:nvGrpSpPr>
          <p:cNvPr id="150" name="Google Shape;150;p18"/>
          <p:cNvGrpSpPr/>
          <p:nvPr/>
        </p:nvGrpSpPr>
        <p:grpSpPr>
          <a:xfrm>
            <a:off x="678137" y="3152560"/>
            <a:ext cx="3158071" cy="1419454"/>
            <a:chOff x="803640" y="3362835"/>
            <a:chExt cx="2059657" cy="1419454"/>
          </a:xfrm>
        </p:grpSpPr>
        <p:sp>
          <p:nvSpPr>
            <p:cNvPr id="151" name="Google Shape;151;p18"/>
            <p:cNvSpPr txBox="1"/>
            <p:nvPr/>
          </p:nvSpPr>
          <p:spPr>
            <a:xfrm>
              <a:off x="803640" y="3951292"/>
              <a:ext cx="2059657" cy="83099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 الأمية تصل عند الفئة العمرية ما بين 15- 24 إلى 84 </a:t>
              </a:r>
              <a:br>
                <a:rPr b="0" i="0" lang="ar-SA" sz="1200" u="none" cap="none" strike="noStrike">
                  <a:solidFill>
                    <a:srgbClr val="000000"/>
                  </a:solidFill>
                  <a:latin typeface="Arial"/>
                  <a:ea typeface="Arial"/>
                  <a:cs typeface="Arial"/>
                  <a:sym typeface="Arial"/>
                </a:rPr>
              </a:br>
              <a:r>
                <a:rPr b="0" i="0" lang="ar-SA" sz="1200" u="none" cap="none" strike="noStrike">
                  <a:solidFill>
                    <a:srgbClr val="984807"/>
                  </a:solidFill>
                  <a:latin typeface="Arial"/>
                  <a:ea typeface="Arial"/>
                  <a:cs typeface="Arial"/>
                  <a:sym typeface="Arial"/>
                </a:rPr>
                <a:t>   </a:t>
              </a:r>
              <a:endParaRPr b="0" i="0" sz="1200" u="none" cap="none" strike="noStrike">
                <a:solidFill>
                  <a:srgbClr val="984807"/>
                </a:solidFill>
                <a:latin typeface="Arial"/>
                <a:ea typeface="Arial"/>
                <a:cs typeface="Arial"/>
                <a:sym typeface="Arial"/>
              </a:endParaRPr>
            </a:p>
          </p:txBody>
        </p:sp>
        <p:sp>
          <p:nvSpPr>
            <p:cNvPr id="152" name="Google Shape;152;p18"/>
            <p:cNvSpPr txBox="1"/>
            <p:nvPr/>
          </p:nvSpPr>
          <p:spPr>
            <a:xfrm>
              <a:off x="803640" y="3362835"/>
              <a:ext cx="2059657" cy="276999"/>
            </a:xfrm>
            <a:prstGeom prst="rect">
              <a:avLst/>
            </a:prstGeom>
            <a:solidFill>
              <a:srgbClr val="EFE0C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الأمية عند الشباب</a:t>
              </a:r>
              <a:endParaRPr b="1" i="0" sz="1200" u="none" cap="none" strike="noStrike">
                <a:solidFill>
                  <a:srgbClr val="984807"/>
                </a:solidFill>
                <a:latin typeface="Arial"/>
                <a:ea typeface="Arial"/>
                <a:cs typeface="Arial"/>
                <a:sym typeface="Arial"/>
              </a:endParaRPr>
            </a:p>
          </p:txBody>
        </p:sp>
      </p:grpSp>
      <p:grpSp>
        <p:nvGrpSpPr>
          <p:cNvPr id="153" name="Google Shape;153;p18"/>
          <p:cNvGrpSpPr/>
          <p:nvPr/>
        </p:nvGrpSpPr>
        <p:grpSpPr>
          <a:xfrm>
            <a:off x="5318712" y="3152560"/>
            <a:ext cx="3158071" cy="1348016"/>
            <a:chOff x="803640" y="3362835"/>
            <a:chExt cx="2059657" cy="1348016"/>
          </a:xfrm>
        </p:grpSpPr>
        <p:sp>
          <p:nvSpPr>
            <p:cNvPr id="154" name="Google Shape;154;p18"/>
            <p:cNvSpPr txBox="1"/>
            <p:nvPr/>
          </p:nvSpPr>
          <p:spPr>
            <a:xfrm>
              <a:off x="803640" y="3879854"/>
              <a:ext cx="2059657"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200" u="none" cap="none" strike="noStrike">
                  <a:solidFill>
                    <a:srgbClr val="984807"/>
                  </a:solidFill>
                  <a:latin typeface="Arial"/>
                  <a:ea typeface="Arial"/>
                  <a:cs typeface="Arial"/>
                  <a:sym typeface="Arial"/>
                </a:rPr>
                <a:t>يبلغ عدد الأميين حوالي 70% مقابل 30% في الوسط الحضري</a:t>
              </a:r>
              <a:endParaRPr b="0" i="0" sz="1200" u="none" cap="none" strike="noStrike">
                <a:solidFill>
                  <a:srgbClr val="984807"/>
                </a:solidFill>
                <a:latin typeface="Arial"/>
                <a:ea typeface="Arial"/>
                <a:cs typeface="Arial"/>
                <a:sym typeface="Arial"/>
              </a:endParaRPr>
            </a:p>
          </p:txBody>
        </p:sp>
        <p:sp>
          <p:nvSpPr>
            <p:cNvPr id="155" name="Google Shape;155;p18"/>
            <p:cNvSpPr txBox="1"/>
            <p:nvPr/>
          </p:nvSpPr>
          <p:spPr>
            <a:xfrm>
              <a:off x="803640" y="3362835"/>
              <a:ext cx="2059657" cy="276999"/>
            </a:xfrm>
            <a:prstGeom prst="rect">
              <a:avLst/>
            </a:prstGeom>
            <a:solidFill>
              <a:srgbClr val="EFE0C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200" u="none" cap="none" strike="noStrike">
                  <a:solidFill>
                    <a:srgbClr val="000000"/>
                  </a:solidFill>
                  <a:latin typeface="Arial"/>
                  <a:ea typeface="Arial"/>
                  <a:cs typeface="Arial"/>
                  <a:sym typeface="Arial"/>
                </a:rPr>
                <a:t> </a:t>
              </a:r>
              <a:r>
                <a:rPr b="1" i="0" lang="ar-SA" sz="1200" u="none" cap="none" strike="noStrike">
                  <a:solidFill>
                    <a:srgbClr val="984807"/>
                  </a:solidFill>
                  <a:latin typeface="Arial"/>
                  <a:ea typeface="Arial"/>
                  <a:cs typeface="Arial"/>
                  <a:sym typeface="Arial"/>
                </a:rPr>
                <a:t>الأمية في الوسط القروي</a:t>
              </a:r>
              <a:endParaRPr b="1" i="0" sz="1200" u="none" cap="none" strike="noStrike">
                <a:solidFill>
                  <a:srgbClr val="984807"/>
                </a:solidFill>
                <a:latin typeface="Arial"/>
                <a:ea typeface="Arial"/>
                <a:cs typeface="Arial"/>
                <a:sym typeface="Arial"/>
              </a:endParaRPr>
            </a:p>
          </p:txBody>
        </p:sp>
      </p:grpSp>
      <p:sp>
        <p:nvSpPr>
          <p:cNvPr id="156" name="Google Shape;156;p18"/>
          <p:cNvSpPr txBox="1"/>
          <p:nvPr>
            <p:ph idx="1" type="subTitle"/>
          </p:nvPr>
        </p:nvSpPr>
        <p:spPr>
          <a:xfrm>
            <a:off x="27985" y="477700"/>
            <a:ext cx="9078600" cy="30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ar-SA" sz="1800">
                <a:solidFill>
                  <a:srgbClr val="31859B"/>
                </a:solidFill>
              </a:rPr>
              <a:t>كشفت دراسة أجراها المرصد الوطني للتنمية البشرية بشراكة مع البنك الدولي حول الخدمات المقدمة من طرف المؤسسات   التعليمية المغربية العمومية عن معطيات وحقائق صادمة بخصوص واقع التعليم في العالم القروي : </a:t>
            </a:r>
            <a:endParaRPr/>
          </a:p>
          <a:p>
            <a:pPr indent="0" lvl="0" marL="0" rtl="0" algn="ctr">
              <a:lnSpc>
                <a:spcPct val="100000"/>
              </a:lnSpc>
              <a:spcBef>
                <a:spcPts val="0"/>
              </a:spcBef>
              <a:spcAft>
                <a:spcPts val="0"/>
              </a:spcAft>
              <a:buSzPts val="1400"/>
              <a:buNone/>
            </a:pPr>
            <a:r>
              <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2176686" y="2406648"/>
            <a:ext cx="1620000" cy="54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2" name="Google Shape;162;p19"/>
          <p:cNvSpPr/>
          <p:nvPr/>
        </p:nvSpPr>
        <p:spPr>
          <a:xfrm>
            <a:off x="592510" y="1696093"/>
            <a:ext cx="1620000" cy="540000"/>
          </a:xfrm>
          <a:prstGeom prst="rect">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p19"/>
          <p:cNvSpPr/>
          <p:nvPr/>
        </p:nvSpPr>
        <p:spPr>
          <a:xfrm>
            <a:off x="5345038" y="2406648"/>
            <a:ext cx="1620000" cy="540000"/>
          </a:xfrm>
          <a:prstGeom prst="rect">
            <a:avLst/>
          </a:prstGeom>
          <a:solidFill>
            <a:srgbClr val="984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19"/>
          <p:cNvSpPr/>
          <p:nvPr/>
        </p:nvSpPr>
        <p:spPr>
          <a:xfrm>
            <a:off x="3760862" y="1696093"/>
            <a:ext cx="1620000" cy="540000"/>
          </a:xfrm>
          <a:prstGeom prst="rect">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19"/>
          <p:cNvSpPr/>
          <p:nvPr/>
        </p:nvSpPr>
        <p:spPr>
          <a:xfrm>
            <a:off x="6929214" y="1696093"/>
            <a:ext cx="1620000" cy="540000"/>
          </a:xfrm>
          <a:prstGeom prst="rect">
            <a:avLst/>
          </a:prstGeom>
          <a:solidFill>
            <a:srgbClr val="EFE0CA"/>
          </a:solidFill>
          <a:ln cap="flat" cmpd="sng" w="25400">
            <a:solidFill>
              <a:srgbClr val="9848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6" name="Google Shape;166;p19"/>
          <p:cNvSpPr txBox="1"/>
          <p:nvPr/>
        </p:nvSpPr>
        <p:spPr>
          <a:xfrm>
            <a:off x="7038537" y="1827594"/>
            <a:ext cx="140135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التعليم الأولي</a:t>
            </a:r>
            <a:r>
              <a:rPr b="0" i="0" lang="ar-SA" sz="1200" u="none" cap="none" strike="noStrike">
                <a:solidFill>
                  <a:srgbClr val="000000"/>
                </a:solidFill>
                <a:latin typeface="Arial"/>
                <a:ea typeface="Arial"/>
                <a:cs typeface="Arial"/>
                <a:sym typeface="Arial"/>
              </a:rPr>
              <a:t> </a:t>
            </a:r>
            <a:endParaRPr b="1" i="0" sz="1200" u="none" cap="none" strike="noStrike">
              <a:solidFill>
                <a:srgbClr val="984807"/>
              </a:solidFill>
              <a:latin typeface="Arial"/>
              <a:ea typeface="Arial"/>
              <a:cs typeface="Arial"/>
              <a:sym typeface="Arial"/>
            </a:endParaRPr>
          </a:p>
        </p:txBody>
      </p:sp>
      <p:sp>
        <p:nvSpPr>
          <p:cNvPr id="167" name="Google Shape;167;p19"/>
          <p:cNvSpPr txBox="1"/>
          <p:nvPr/>
        </p:nvSpPr>
        <p:spPr>
          <a:xfrm>
            <a:off x="3870184" y="1827594"/>
            <a:ext cx="140135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الوحدات المدرسية</a:t>
            </a:r>
            <a:endParaRPr/>
          </a:p>
        </p:txBody>
      </p:sp>
      <p:sp>
        <p:nvSpPr>
          <p:cNvPr id="168" name="Google Shape;168;p19"/>
          <p:cNvSpPr txBox="1"/>
          <p:nvPr/>
        </p:nvSpPr>
        <p:spPr>
          <a:xfrm>
            <a:off x="701831" y="1827594"/>
            <a:ext cx="140135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rgbClr val="984807"/>
                </a:solidFill>
                <a:latin typeface="Arial"/>
                <a:ea typeface="Arial"/>
                <a:cs typeface="Arial"/>
                <a:sym typeface="Arial"/>
              </a:rPr>
              <a:t>انشطة موازية </a:t>
            </a:r>
            <a:endParaRPr b="1" i="0" sz="1200" u="none" cap="none" strike="noStrike">
              <a:solidFill>
                <a:srgbClr val="984807"/>
              </a:solidFill>
              <a:latin typeface="Arial"/>
              <a:ea typeface="Arial"/>
              <a:cs typeface="Arial"/>
              <a:sym typeface="Arial"/>
            </a:endParaRPr>
          </a:p>
        </p:txBody>
      </p:sp>
      <p:sp>
        <p:nvSpPr>
          <p:cNvPr id="169" name="Google Shape;169;p19"/>
          <p:cNvSpPr txBox="1"/>
          <p:nvPr/>
        </p:nvSpPr>
        <p:spPr>
          <a:xfrm>
            <a:off x="5454360" y="2538148"/>
            <a:ext cx="140135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chemeClr val="lt1"/>
                </a:solidFill>
                <a:latin typeface="Arial"/>
                <a:ea typeface="Arial"/>
                <a:cs typeface="Arial"/>
                <a:sym typeface="Arial"/>
              </a:rPr>
              <a:t>أقسام مشتركة</a:t>
            </a:r>
            <a:r>
              <a:rPr b="0" i="0" lang="ar-SA" sz="1200" u="none" cap="none" strike="noStrike">
                <a:solidFill>
                  <a:srgbClr val="000000"/>
                </a:solidFill>
                <a:latin typeface="Arial"/>
                <a:ea typeface="Arial"/>
                <a:cs typeface="Arial"/>
                <a:sym typeface="Arial"/>
              </a:rPr>
              <a:t> </a:t>
            </a:r>
            <a:endParaRPr b="1" i="0" sz="1200" u="none" cap="none" strike="noStrike">
              <a:solidFill>
                <a:schemeClr val="lt1"/>
              </a:solidFill>
              <a:latin typeface="Arial"/>
              <a:ea typeface="Arial"/>
              <a:cs typeface="Arial"/>
              <a:sym typeface="Arial"/>
            </a:endParaRPr>
          </a:p>
        </p:txBody>
      </p:sp>
      <p:sp>
        <p:nvSpPr>
          <p:cNvPr id="170" name="Google Shape;170;p19"/>
          <p:cNvSpPr txBox="1"/>
          <p:nvPr/>
        </p:nvSpPr>
        <p:spPr>
          <a:xfrm>
            <a:off x="2286007" y="2538148"/>
            <a:ext cx="1401355"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ar-SA" sz="1200" u="none" cap="none" strike="noStrike">
                <a:solidFill>
                  <a:schemeClr val="lt1"/>
                </a:solidFill>
                <a:latin typeface="Arial"/>
                <a:ea typeface="Arial"/>
                <a:cs typeface="Arial"/>
                <a:sym typeface="Arial"/>
              </a:rPr>
              <a:t>المستوى المعيشي</a:t>
            </a:r>
            <a:endParaRPr b="1" i="0" sz="1200" u="none" cap="none" strike="noStrike">
              <a:solidFill>
                <a:schemeClr val="lt1"/>
              </a:solidFill>
              <a:latin typeface="Arial"/>
              <a:ea typeface="Arial"/>
              <a:cs typeface="Arial"/>
              <a:sym typeface="Arial"/>
            </a:endParaRPr>
          </a:p>
        </p:txBody>
      </p:sp>
      <p:sp>
        <p:nvSpPr>
          <p:cNvPr id="171" name="Google Shape;171;p19"/>
          <p:cNvSpPr txBox="1"/>
          <p:nvPr/>
        </p:nvSpPr>
        <p:spPr>
          <a:xfrm>
            <a:off x="924933" y="1280536"/>
            <a:ext cx="936104"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984807"/>
                </a:solidFill>
                <a:latin typeface="Arial"/>
                <a:ea typeface="Arial"/>
                <a:cs typeface="Arial"/>
                <a:sym typeface="Arial"/>
              </a:rPr>
              <a:t>5</a:t>
            </a:r>
            <a:endParaRPr b="1" i="0" sz="1800" u="none" cap="none" strike="noStrike">
              <a:solidFill>
                <a:srgbClr val="984807"/>
              </a:solidFill>
              <a:latin typeface="Arial"/>
              <a:ea typeface="Arial"/>
              <a:cs typeface="Arial"/>
              <a:sym typeface="Arial"/>
            </a:endParaRPr>
          </a:p>
        </p:txBody>
      </p:sp>
      <p:sp>
        <p:nvSpPr>
          <p:cNvPr id="172" name="Google Shape;172;p19"/>
          <p:cNvSpPr txBox="1"/>
          <p:nvPr/>
        </p:nvSpPr>
        <p:spPr>
          <a:xfrm>
            <a:off x="2513871" y="2011868"/>
            <a:ext cx="936104"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984807"/>
                </a:solidFill>
                <a:latin typeface="Arial"/>
                <a:ea typeface="Arial"/>
                <a:cs typeface="Arial"/>
                <a:sym typeface="Arial"/>
              </a:rPr>
              <a:t>4</a:t>
            </a:r>
            <a:endParaRPr b="1" i="0" sz="1800" u="none" cap="none" strike="noStrike">
              <a:solidFill>
                <a:srgbClr val="984807"/>
              </a:solidFill>
              <a:latin typeface="Arial"/>
              <a:ea typeface="Arial"/>
              <a:cs typeface="Arial"/>
              <a:sym typeface="Arial"/>
            </a:endParaRPr>
          </a:p>
        </p:txBody>
      </p:sp>
      <p:sp>
        <p:nvSpPr>
          <p:cNvPr id="173" name="Google Shape;173;p19"/>
          <p:cNvSpPr txBox="1"/>
          <p:nvPr/>
        </p:nvSpPr>
        <p:spPr>
          <a:xfrm>
            <a:off x="4102809" y="1280536"/>
            <a:ext cx="936104"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984807"/>
                </a:solidFill>
                <a:latin typeface="Arial"/>
                <a:ea typeface="Arial"/>
                <a:cs typeface="Arial"/>
                <a:sym typeface="Arial"/>
              </a:rPr>
              <a:t>3</a:t>
            </a:r>
            <a:endParaRPr b="1" i="0" sz="1800" u="none" cap="none" strike="noStrike">
              <a:solidFill>
                <a:srgbClr val="984807"/>
              </a:solidFill>
              <a:latin typeface="Arial"/>
              <a:ea typeface="Arial"/>
              <a:cs typeface="Arial"/>
              <a:sym typeface="Arial"/>
            </a:endParaRPr>
          </a:p>
        </p:txBody>
      </p:sp>
      <p:sp>
        <p:nvSpPr>
          <p:cNvPr id="174" name="Google Shape;174;p19"/>
          <p:cNvSpPr txBox="1"/>
          <p:nvPr/>
        </p:nvSpPr>
        <p:spPr>
          <a:xfrm>
            <a:off x="5691747" y="2011868"/>
            <a:ext cx="936104"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984807"/>
                </a:solidFill>
                <a:latin typeface="Arial"/>
                <a:ea typeface="Arial"/>
                <a:cs typeface="Arial"/>
                <a:sym typeface="Arial"/>
              </a:rPr>
              <a:t>2</a:t>
            </a:r>
            <a:endParaRPr b="1" i="0" sz="1800" u="none" cap="none" strike="noStrike">
              <a:solidFill>
                <a:srgbClr val="984807"/>
              </a:solidFill>
              <a:latin typeface="Arial"/>
              <a:ea typeface="Arial"/>
              <a:cs typeface="Arial"/>
              <a:sym typeface="Arial"/>
            </a:endParaRPr>
          </a:p>
        </p:txBody>
      </p:sp>
      <p:sp>
        <p:nvSpPr>
          <p:cNvPr id="175" name="Google Shape;175;p19"/>
          <p:cNvSpPr txBox="1"/>
          <p:nvPr/>
        </p:nvSpPr>
        <p:spPr>
          <a:xfrm>
            <a:off x="7280687" y="1280536"/>
            <a:ext cx="936104"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ar-SA" sz="1800" u="none" cap="none" strike="noStrike">
                <a:solidFill>
                  <a:srgbClr val="984807"/>
                </a:solidFill>
                <a:latin typeface="Arial"/>
                <a:ea typeface="Arial"/>
                <a:cs typeface="Arial"/>
                <a:sym typeface="Arial"/>
              </a:rPr>
              <a:t>1</a:t>
            </a:r>
            <a:endParaRPr b="1" i="0" sz="1800" u="none" cap="none" strike="noStrike">
              <a:solidFill>
                <a:srgbClr val="984807"/>
              </a:solidFill>
              <a:latin typeface="Arial"/>
              <a:ea typeface="Arial"/>
              <a:cs typeface="Arial"/>
              <a:sym typeface="Arial"/>
            </a:endParaRPr>
          </a:p>
        </p:txBody>
      </p:sp>
      <p:sp>
        <p:nvSpPr>
          <p:cNvPr id="176" name="Google Shape;176;p19"/>
          <p:cNvSpPr txBox="1"/>
          <p:nvPr/>
        </p:nvSpPr>
        <p:spPr>
          <a:xfrm>
            <a:off x="686402" y="2333900"/>
            <a:ext cx="1413165"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600" u="none" cap="none" strike="noStrike">
                <a:solidFill>
                  <a:srgbClr val="984807"/>
                </a:solidFill>
                <a:latin typeface="Arial"/>
                <a:ea typeface="Arial"/>
                <a:cs typeface="Arial"/>
                <a:sym typeface="Arial"/>
              </a:rPr>
              <a:t>عدم وجود أنشطة موازية في المدرسة القروية ، لتشجيع التلاميذ على إبراز قدراتهم و مواهبهم</a:t>
            </a:r>
            <a:endParaRPr b="0" i="0" sz="1600" u="none" cap="none" strike="noStrike">
              <a:solidFill>
                <a:srgbClr val="984807"/>
              </a:solidFill>
              <a:latin typeface="Arial"/>
              <a:ea typeface="Arial"/>
              <a:cs typeface="Arial"/>
              <a:sym typeface="Arial"/>
            </a:endParaRPr>
          </a:p>
        </p:txBody>
      </p:sp>
      <p:sp>
        <p:nvSpPr>
          <p:cNvPr id="177" name="Google Shape;177;p19"/>
          <p:cNvSpPr txBox="1"/>
          <p:nvPr/>
        </p:nvSpPr>
        <p:spPr>
          <a:xfrm>
            <a:off x="2275340" y="3067415"/>
            <a:ext cx="1413165"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400" u="none" cap="none" strike="noStrike">
                <a:solidFill>
                  <a:srgbClr val="984807"/>
                </a:solidFill>
                <a:latin typeface="Arial"/>
                <a:ea typeface="Arial"/>
                <a:cs typeface="Arial"/>
                <a:sym typeface="Arial"/>
              </a:rPr>
              <a:t>تدني المستوى المعيشي للأسر القروية حيث يضطر الآباء في أغلب الأحيان, إلى تهميش الفتيات على حساب الذكور (الجهل). </a:t>
            </a:r>
            <a:endParaRPr b="0" i="0" sz="1600" u="none" cap="none" strike="noStrike">
              <a:solidFill>
                <a:srgbClr val="984807"/>
              </a:solidFill>
              <a:latin typeface="Arial"/>
              <a:ea typeface="Arial"/>
              <a:cs typeface="Arial"/>
              <a:sym typeface="Arial"/>
            </a:endParaRPr>
          </a:p>
        </p:txBody>
      </p:sp>
      <p:sp>
        <p:nvSpPr>
          <p:cNvPr id="178" name="Google Shape;178;p19"/>
          <p:cNvSpPr txBox="1"/>
          <p:nvPr/>
        </p:nvSpPr>
        <p:spPr>
          <a:xfrm>
            <a:off x="3864278" y="2333900"/>
            <a:ext cx="1413165" cy="1200329"/>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0" i="0" lang="ar-SA" sz="1400" u="none" cap="none" strike="noStrike">
                <a:solidFill>
                  <a:srgbClr val="984807"/>
                </a:solidFill>
                <a:latin typeface="Arial"/>
                <a:ea typeface="Arial"/>
                <a:cs typeface="Arial"/>
                <a:sym typeface="Arial"/>
              </a:rPr>
              <a:t>الاختيار غير اللائق لمكان بناء الوحدات المدرسية : البعد عن التجمعات السكنية </a:t>
            </a:r>
            <a:endParaRPr b="0" i="0" sz="1400" u="none" cap="none" strike="noStrike">
              <a:solidFill>
                <a:srgbClr val="984807"/>
              </a:solidFill>
              <a:latin typeface="Arial"/>
              <a:ea typeface="Arial"/>
              <a:cs typeface="Arial"/>
              <a:sym typeface="Arial"/>
            </a:endParaRPr>
          </a:p>
          <a:p>
            <a:pPr indent="0" lvl="0" marL="0" marR="0" rtl="0" algn="ctr">
              <a:lnSpc>
                <a:spcPct val="100000"/>
              </a:lnSpc>
              <a:spcBef>
                <a:spcPts val="0"/>
              </a:spcBef>
              <a:spcAft>
                <a:spcPts val="0"/>
              </a:spcAft>
              <a:buNone/>
            </a:pPr>
            <a:r>
              <a:rPr b="0" i="0" lang="ar-SA" sz="1400" u="none" cap="none" strike="noStrike">
                <a:solidFill>
                  <a:srgbClr val="984807"/>
                </a:solidFill>
                <a:latin typeface="Arial"/>
                <a:ea typeface="Arial"/>
                <a:cs typeface="Arial"/>
                <a:sym typeface="Arial"/>
              </a:rPr>
              <a:t>- أغلب الإعداديات لا تتوفر على داخليات , ومطاعم ....</a:t>
            </a:r>
            <a:endParaRPr b="0" i="0" sz="1400" u="none" cap="none" strike="noStrike">
              <a:solidFill>
                <a:srgbClr val="984807"/>
              </a:solidFill>
              <a:latin typeface="Arial"/>
              <a:ea typeface="Arial"/>
              <a:cs typeface="Arial"/>
              <a:sym typeface="Arial"/>
            </a:endParaRPr>
          </a:p>
        </p:txBody>
      </p:sp>
      <p:sp>
        <p:nvSpPr>
          <p:cNvPr id="179" name="Google Shape;179;p19"/>
          <p:cNvSpPr txBox="1"/>
          <p:nvPr/>
        </p:nvSpPr>
        <p:spPr>
          <a:xfrm>
            <a:off x="5453216" y="3067415"/>
            <a:ext cx="1413165"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600" u="none" cap="none" strike="noStrike">
                <a:solidFill>
                  <a:srgbClr val="984807"/>
                </a:solidFill>
                <a:latin typeface="Arial"/>
                <a:ea typeface="Arial"/>
                <a:cs typeface="Arial"/>
                <a:sym typeface="Arial"/>
              </a:rPr>
              <a:t>أقسام مشتركة تصل إلى 3و4 و 5 و6 مستويات في فصل واحد بمعلم واحد</a:t>
            </a:r>
            <a:endParaRPr b="0" i="0" sz="1600" u="none" cap="none" strike="noStrike">
              <a:solidFill>
                <a:srgbClr val="984807"/>
              </a:solidFill>
              <a:latin typeface="Arial"/>
              <a:ea typeface="Arial"/>
              <a:cs typeface="Arial"/>
              <a:sym typeface="Arial"/>
            </a:endParaRPr>
          </a:p>
        </p:txBody>
      </p:sp>
      <p:sp>
        <p:nvSpPr>
          <p:cNvPr id="180" name="Google Shape;180;p19"/>
          <p:cNvSpPr txBox="1"/>
          <p:nvPr/>
        </p:nvSpPr>
        <p:spPr>
          <a:xfrm>
            <a:off x="7042156" y="2333900"/>
            <a:ext cx="1413165"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ar-SA" sz="1600" u="none" cap="none" strike="noStrike">
                <a:solidFill>
                  <a:srgbClr val="984807"/>
                </a:solidFill>
                <a:latin typeface="Arial"/>
                <a:ea typeface="Arial"/>
                <a:cs typeface="Arial"/>
                <a:sym typeface="Arial"/>
              </a:rPr>
              <a:t>الغياب شبه التام للتعليم الأولي بالوسط القروي</a:t>
            </a:r>
            <a:endParaRPr b="0" i="0" sz="1600" u="none" cap="none" strike="noStrike">
              <a:solidFill>
                <a:srgbClr val="984807"/>
              </a:solidFill>
              <a:latin typeface="Arial"/>
              <a:ea typeface="Arial"/>
              <a:cs typeface="Arial"/>
              <a:sym typeface="Arial"/>
            </a:endParaRPr>
          </a:p>
        </p:txBody>
      </p:sp>
      <p:sp>
        <p:nvSpPr>
          <p:cNvPr id="181" name="Google Shape;181;p19"/>
          <p:cNvSpPr txBox="1"/>
          <p:nvPr>
            <p:ph type="title"/>
          </p:nvPr>
        </p:nvSpPr>
        <p:spPr>
          <a:xfrm>
            <a:off x="0" y="131625"/>
            <a:ext cx="9144000" cy="56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974806"/>
              </a:buClr>
              <a:buSzPts val="4000"/>
              <a:buNone/>
            </a:pPr>
            <a:r>
              <a:rPr b="1" lang="ar-SA" sz="4000">
                <a:solidFill>
                  <a:srgbClr val="974806"/>
                </a:solidFill>
              </a:rPr>
              <a:t>معاناة التلاميذ بالوسط القروي</a:t>
            </a:r>
            <a:endParaRPr b="1"/>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2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2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2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2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idx="1" type="body"/>
          </p:nvPr>
        </p:nvSpPr>
        <p:spPr>
          <a:xfrm>
            <a:off x="3163644" y="181632"/>
            <a:ext cx="5980356" cy="57606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84807"/>
              </a:buClr>
              <a:buSzPts val="4000"/>
              <a:buFont typeface="Arial"/>
              <a:buNone/>
            </a:pPr>
            <a:r>
              <a:rPr b="1" i="0" lang="ar-SA" sz="4000" u="none" cap="none" strike="noStrike">
                <a:solidFill>
                  <a:srgbClr val="984807"/>
                </a:solidFill>
                <a:latin typeface="Arial"/>
                <a:ea typeface="Arial"/>
                <a:cs typeface="Arial"/>
                <a:sym typeface="Arial"/>
              </a:rPr>
              <a:t>معاناة الأساتذة بالقرى</a:t>
            </a:r>
            <a:endParaRPr b="1" i="0" sz="4000" u="none" cap="none" strike="noStrike">
              <a:solidFill>
                <a:srgbClr val="984807"/>
              </a:solidFill>
              <a:latin typeface="Arial"/>
              <a:ea typeface="Arial"/>
              <a:cs typeface="Arial"/>
              <a:sym typeface="Arial"/>
            </a:endParaRPr>
          </a:p>
        </p:txBody>
      </p:sp>
      <p:sp>
        <p:nvSpPr>
          <p:cNvPr id="187" name="Google Shape;187;p20"/>
          <p:cNvSpPr txBox="1"/>
          <p:nvPr>
            <p:ph idx="2" type="body"/>
          </p:nvPr>
        </p:nvSpPr>
        <p:spPr>
          <a:xfrm>
            <a:off x="3357554" y="1926528"/>
            <a:ext cx="5623198" cy="288032"/>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240"/>
              </a:spcBef>
              <a:spcAft>
                <a:spcPts val="0"/>
              </a:spcAft>
              <a:buClr>
                <a:schemeClr val="dk1"/>
              </a:buClr>
              <a:buSzPts val="1400"/>
              <a:buFont typeface="Arial"/>
              <a:buNone/>
            </a:pPr>
            <a:r>
              <a:rPr b="1" i="0" lang="ar-SA" sz="1800" u="none" cap="none" strike="noStrike">
                <a:solidFill>
                  <a:srgbClr val="31859B"/>
                </a:solidFill>
                <a:latin typeface="Arial"/>
                <a:ea typeface="Arial"/>
                <a:cs typeface="Arial"/>
                <a:sym typeface="Arial"/>
              </a:rPr>
              <a:t>مادام واقع العالم القروي بالمغرب يعرف  التهميش  والإهمال  بافتقاده  للبنية  التحتية الضرورية (الماء  الشروب ، الكهرباء، الطرق المعبدة…) فإن  المدرس  إثر تعيينه  في إحدى المدارس بالوسط القروي،  يبدأ في مواجهة مشاكل عديدة  تخلق منه شخصا مأزوما يتأبط فشله داخل الفصل الدراسي.</a:t>
            </a:r>
            <a:endParaRPr b="1" i="0" sz="1800" u="none" cap="none" strike="noStrike">
              <a:solidFill>
                <a:srgbClr val="31859B"/>
              </a:solidFill>
              <a:latin typeface="Arial"/>
              <a:ea typeface="Arial"/>
              <a:cs typeface="Arial"/>
              <a:sym typeface="Arial"/>
            </a:endParaRPr>
          </a:p>
        </p:txBody>
      </p:sp>
      <p:pic>
        <p:nvPicPr>
          <p:cNvPr descr="10945005_630428830397182_1882512138884041585_n.jpg" id="188" name="Google Shape;188;p20"/>
          <p:cNvPicPr preferRelativeResize="0"/>
          <p:nvPr>
            <p:ph idx="4" type="pic"/>
          </p:nvPr>
        </p:nvPicPr>
        <p:blipFill rotWithShape="1">
          <a:blip r:embed="rId3">
            <a:alphaModFix/>
          </a:blip>
          <a:srcRect b="13513" l="0" r="0" t="13514"/>
          <a:stretch/>
        </p:blipFill>
        <p:spPr>
          <a:xfrm>
            <a:off x="6156000" y="3286130"/>
            <a:ext cx="2916594" cy="1778522"/>
          </a:xfrm>
          <a:prstGeom prst="rect">
            <a:avLst/>
          </a:prstGeom>
          <a:solidFill>
            <a:srgbClr val="D8D8D8"/>
          </a:solidFill>
          <a:ln>
            <a:noFill/>
          </a:ln>
        </p:spPr>
      </p:pic>
      <p:pic>
        <p:nvPicPr>
          <p:cNvPr descr="2234c.jpg" id="189" name="Google Shape;189;p20"/>
          <p:cNvPicPr preferRelativeResize="0"/>
          <p:nvPr>
            <p:ph idx="3" type="pic"/>
          </p:nvPr>
        </p:nvPicPr>
        <p:blipFill rotWithShape="1">
          <a:blip r:embed="rId4">
            <a:alphaModFix/>
          </a:blip>
          <a:srcRect b="13513" l="0" r="0" t="13514"/>
          <a:stretch/>
        </p:blipFill>
        <p:spPr>
          <a:xfrm>
            <a:off x="3078000" y="3286130"/>
            <a:ext cx="2988000" cy="1778522"/>
          </a:xfrm>
          <a:prstGeom prst="rect">
            <a:avLst/>
          </a:prstGeom>
          <a:solidFill>
            <a:srgbClr val="D8D8D8"/>
          </a:solidFill>
          <a:ln>
            <a:noFill/>
          </a:ln>
        </p:spPr>
      </p:pic>
      <p:pic>
        <p:nvPicPr>
          <p:cNvPr descr="2234b.jpg" id="190" name="Google Shape;190;p20"/>
          <p:cNvPicPr preferRelativeResize="0"/>
          <p:nvPr>
            <p:ph idx="2" type="pic"/>
          </p:nvPr>
        </p:nvPicPr>
        <p:blipFill rotWithShape="1">
          <a:blip r:embed="rId5">
            <a:alphaModFix/>
          </a:blip>
          <a:srcRect b="0" l="28218" r="28217" t="0"/>
          <a:stretch/>
        </p:blipFill>
        <p:spPr>
          <a:xfrm>
            <a:off x="0" y="-1"/>
            <a:ext cx="2988000" cy="5143501"/>
          </a:xfrm>
          <a:prstGeom prst="rect">
            <a:avLst/>
          </a:prstGeom>
          <a:solidFill>
            <a:srgbClr val="D8D8D8"/>
          </a:solid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nvSpPr>
        <p:spPr>
          <a:xfrm>
            <a:off x="4500562" y="142858"/>
            <a:ext cx="4071966" cy="156966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None/>
            </a:pPr>
            <a:r>
              <a:rPr b="1" i="0" lang="ar-SA" sz="1600" u="none" cap="none" strike="noStrike">
                <a:solidFill>
                  <a:srgbClr val="3F3F3F"/>
                </a:solidFill>
                <a:latin typeface="Arial"/>
                <a:ea typeface="Arial"/>
                <a:cs typeface="Arial"/>
                <a:sym typeface="Arial"/>
              </a:rPr>
              <a:t>دون أن أنكر مجهود السادة الأساتذة بالبوادي والذين يبذلون الغالي والنفيس ,ويضحون بالمدينة التي عاشوا فيها أهم مراحل حياتهم السابقة لينطووا بين جدران أقسام لاحقة ومعانات لا تكاد تنتهي وأطفال أبرياء بين أيديهم ,يعانون من الفقر والجوع والنقص الكبير في المستوى الدراسي ، </a:t>
            </a:r>
            <a:endParaRPr b="1" i="0" sz="1600" u="none" cap="none" strike="noStrike">
              <a:solidFill>
                <a:srgbClr val="3F3F3F"/>
              </a:solidFill>
              <a:latin typeface="Arial"/>
              <a:ea typeface="Arial"/>
              <a:cs typeface="Arial"/>
              <a:sym typeface="Arial"/>
            </a:endParaRPr>
          </a:p>
          <a:p>
            <a:pPr indent="0" lvl="0" marL="0" marR="0" rtl="1" algn="ctr">
              <a:lnSpc>
                <a:spcPct val="100000"/>
              </a:lnSpc>
              <a:spcBef>
                <a:spcPts val="0"/>
              </a:spcBef>
              <a:spcAft>
                <a:spcPts val="0"/>
              </a:spcAft>
              <a:buNone/>
            </a:pPr>
            <a:r>
              <a:t/>
            </a:r>
            <a:endParaRPr b="1" i="0" sz="1600" u="none" cap="none" strike="noStrike">
              <a:solidFill>
                <a:srgbClr val="3F3F3F"/>
              </a:solidFill>
              <a:latin typeface="Arial"/>
              <a:ea typeface="Arial"/>
              <a:cs typeface="Arial"/>
              <a:sym typeface="Arial"/>
            </a:endParaRPr>
          </a:p>
          <a:p>
            <a:pPr indent="0" lvl="0" marL="0" marR="0" rtl="1" algn="ctr">
              <a:lnSpc>
                <a:spcPct val="100000"/>
              </a:lnSpc>
              <a:spcBef>
                <a:spcPts val="0"/>
              </a:spcBef>
              <a:spcAft>
                <a:spcPts val="0"/>
              </a:spcAft>
              <a:buNone/>
            </a:pPr>
            <a:r>
              <a:rPr b="1" i="0" lang="ar-SA" sz="1600" u="none" cap="none" strike="noStrike">
                <a:solidFill>
                  <a:schemeClr val="accent5"/>
                </a:solidFill>
                <a:latin typeface="Arial"/>
                <a:ea typeface="Arial"/>
                <a:cs typeface="Arial"/>
                <a:sym typeface="Arial"/>
              </a:rPr>
              <a:t>وهو ما يؤثر سلبا على أدائهم المهني وصدقهم في العمل, بل لا  يستطيعون  حب المهنة ولا  أن يمارسونها  في غياب شعور  بالرضا التام عن وضعهم. كما أن الطبيعة الشاقة لهذا العمل تحد من طموحاتهم في  تطوير معارفهم  ومكتسباتهم العلمية ,  بل تصرفهم عن نشاط القراءة والبحث . ويكاد  يكون الوقت المخصص  للتكوين الذاتي  هامشيا قياسا...</a:t>
            </a:r>
            <a:endParaRPr b="1" i="0" sz="1600" u="none" cap="none" strike="noStrike">
              <a:solidFill>
                <a:schemeClr val="accent5"/>
              </a:solidFill>
              <a:latin typeface="Arial"/>
              <a:ea typeface="Arial"/>
              <a:cs typeface="Arial"/>
              <a:sym typeface="Arial"/>
            </a:endParaRPr>
          </a:p>
          <a:p>
            <a:pPr indent="0" lvl="0" marL="0" marR="0" rtl="1" algn="ctr">
              <a:lnSpc>
                <a:spcPct val="100000"/>
              </a:lnSpc>
              <a:spcBef>
                <a:spcPts val="0"/>
              </a:spcBef>
              <a:spcAft>
                <a:spcPts val="0"/>
              </a:spcAft>
              <a:buNone/>
            </a:pPr>
            <a:r>
              <a:t/>
            </a:r>
            <a:endParaRPr b="1" i="0" sz="1600" u="none" cap="none" strike="noStrike">
              <a:solidFill>
                <a:srgbClr val="3F3F3F"/>
              </a:solidFill>
              <a:latin typeface="Arial"/>
              <a:ea typeface="Arial"/>
              <a:cs typeface="Arial"/>
              <a:sym typeface="Arial"/>
            </a:endParaRPr>
          </a:p>
          <a:p>
            <a:pPr indent="0" lvl="0" marL="0" marR="0" rtl="1" algn="ctr">
              <a:lnSpc>
                <a:spcPct val="100000"/>
              </a:lnSpc>
              <a:spcBef>
                <a:spcPts val="0"/>
              </a:spcBef>
              <a:spcAft>
                <a:spcPts val="0"/>
              </a:spcAft>
              <a:buNone/>
            </a:pPr>
            <a:r>
              <a:rPr b="1" i="0" lang="ar-SA" sz="1600" u="none" cap="none" strike="noStrike">
                <a:solidFill>
                  <a:srgbClr val="3F3F3F"/>
                </a:solidFill>
                <a:latin typeface="Arial"/>
                <a:ea typeface="Arial"/>
                <a:cs typeface="Arial"/>
                <a:sym typeface="Arial"/>
              </a:rPr>
              <a:t> </a:t>
            </a:r>
            <a:r>
              <a:rPr b="1" i="0" lang="ar-SA" sz="1600" u="none" cap="none" strike="noStrike">
                <a:solidFill>
                  <a:srgbClr val="C00000"/>
                </a:solidFill>
                <a:latin typeface="Arial"/>
                <a:ea typeface="Arial"/>
                <a:cs typeface="Arial"/>
                <a:sym typeface="Arial"/>
              </a:rPr>
              <a:t>كما يعاني المدرس بالوسط القروي في حياته المهنية والعملية كثيرا من المشاكل ,  يتعلق بعضها بما هو عام مرتبط  بالنظام التعليمي المغربي وبعضها بما هو خاص بالوسط  القروي وحده ، إلى  جانب أخرى هي نتيجة لخصوصيات هذا الوسط دون غيره.</a:t>
            </a:r>
            <a:endParaRPr b="1" i="0" sz="1600" u="none" cap="none" strike="noStrike">
              <a:solidFill>
                <a:srgbClr val="C00000"/>
              </a:solidFill>
              <a:latin typeface="Arial"/>
              <a:ea typeface="Arial"/>
              <a:cs typeface="Arial"/>
              <a:sym typeface="Arial"/>
            </a:endParaRPr>
          </a:p>
        </p:txBody>
      </p:sp>
      <p:pic>
        <p:nvPicPr>
          <p:cNvPr descr="t3lim-tarodan24t.jpg" id="196" name="Google Shape;196;p21"/>
          <p:cNvPicPr preferRelativeResize="0"/>
          <p:nvPr>
            <p:ph idx="2" type="pic"/>
          </p:nvPr>
        </p:nvPicPr>
        <p:blipFill rotWithShape="1">
          <a:blip r:embed="rId3">
            <a:alphaModFix/>
          </a:blip>
          <a:srcRect b="0" l="20574" r="20575" t="0"/>
          <a:stretch/>
        </p:blipFill>
        <p:spPr>
          <a:xfrm>
            <a:off x="571472" y="357172"/>
            <a:ext cx="3528311" cy="4288406"/>
          </a:xfrm>
          <a:prstGeom prst="rect">
            <a:avLst/>
          </a:prstGeom>
          <a:solidFill>
            <a:srgbClr val="D8D8D8"/>
          </a:solid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2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Custom 4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