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16" name="Shape 16"/>
        <p:cNvGrpSpPr/>
        <p:nvPr/>
      </p:nvGrpSpPr>
      <p:grpSpPr>
        <a:xfrm>
          <a:off x="0" y="0"/>
          <a:ext cx="0" cy="0"/>
          <a:chOff x="0" y="0"/>
          <a:chExt cx="0" cy="0"/>
        </a:xfrm>
      </p:grpSpPr>
      <p:sp>
        <p:nvSpPr>
          <p:cNvPr id="17" name="Google Shape;17;p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77" name="Shape 77"/>
        <p:cNvGrpSpPr/>
        <p:nvPr/>
      </p:nvGrpSpPr>
      <p:grpSpPr>
        <a:xfrm>
          <a:off x="0" y="0"/>
          <a:ext cx="0" cy="0"/>
          <a:chOff x="0" y="0"/>
          <a:chExt cx="0" cy="0"/>
        </a:xfrm>
      </p:grpSpPr>
      <p:sp>
        <p:nvSpPr>
          <p:cNvPr id="78" name="Google Shape;78;p1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1"/>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83" name="Shape 83"/>
        <p:cNvGrpSpPr/>
        <p:nvPr/>
      </p:nvGrpSpPr>
      <p:grpSpPr>
        <a:xfrm>
          <a:off x="0" y="0"/>
          <a:ext cx="0" cy="0"/>
          <a:chOff x="0" y="0"/>
          <a:chExt cx="0" cy="0"/>
        </a:xfrm>
      </p:grpSpPr>
      <p:sp>
        <p:nvSpPr>
          <p:cNvPr id="84" name="Google Shape;84;p12"/>
          <p:cNvSpPr txBox="1"/>
          <p:nvPr>
            <p:ph type="title"/>
          </p:nvPr>
        </p:nvSpPr>
        <p:spPr>
          <a:xfrm rot="5400000">
            <a:off x="5052219" y="2491582"/>
            <a:ext cx="5211763" cy="20574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2"/>
          <p:cNvSpPr txBox="1"/>
          <p:nvPr>
            <p:ph idx="1" type="body"/>
          </p:nvPr>
        </p:nvSpPr>
        <p:spPr>
          <a:xfrm rot="5400000">
            <a:off x="861219" y="510382"/>
            <a:ext cx="5211763" cy="60198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6" name="Google Shape;86;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20" name="Shape 20"/>
        <p:cNvGrpSpPr/>
        <p:nvPr/>
      </p:nvGrpSpPr>
      <p:grpSpPr>
        <a:xfrm>
          <a:off x="0" y="0"/>
          <a:ext cx="0" cy="0"/>
          <a:chOff x="0" y="0"/>
          <a:chExt cx="0" cy="0"/>
        </a:xfrm>
      </p:grpSpPr>
      <p:sp>
        <p:nvSpPr>
          <p:cNvPr id="21" name="Google Shape;21;p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3" name="Google Shape;23;p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26" name="Shape 26"/>
        <p:cNvGrpSpPr/>
        <p:nvPr/>
      </p:nvGrpSpPr>
      <p:grpSpPr>
        <a:xfrm>
          <a:off x="0" y="0"/>
          <a:ext cx="0" cy="0"/>
          <a:chOff x="0" y="0"/>
          <a:chExt cx="0" cy="0"/>
        </a:xfrm>
      </p:grpSpPr>
      <p:sp>
        <p:nvSpPr>
          <p:cNvPr id="27" name="Google Shape;27;p4"/>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bg>
      <p:bgPr>
        <a:gradFill>
          <a:gsLst>
            <a:gs pos="0">
              <a:srgbClr val="439FD7"/>
            </a:gs>
            <a:gs pos="25000">
              <a:srgbClr val="4397CA"/>
            </a:gs>
            <a:gs pos="100000">
              <a:srgbClr val="00466A"/>
            </a:gs>
          </a:gsLst>
          <a:path path="circle">
            <a:fillToRect b="50%" l="50%" r="50%" t="50%"/>
          </a:path>
          <a:tileRect/>
        </a:gradFill>
      </p:bgPr>
    </p:bg>
    <p:spTree>
      <p:nvGrpSpPr>
        <p:cNvPr id="31" name="Shape 31"/>
        <p:cNvGrpSpPr/>
        <p:nvPr/>
      </p:nvGrpSpPr>
      <p:grpSpPr>
        <a:xfrm>
          <a:off x="0" y="0"/>
          <a:ext cx="0" cy="0"/>
          <a:chOff x="0" y="0"/>
          <a:chExt cx="0" cy="0"/>
        </a:xfrm>
      </p:grpSpPr>
      <p:sp>
        <p:nvSpPr>
          <p:cNvPr id="32" name="Google Shape;32;p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34" name="Google Shape;34;p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37" name="Shape 37"/>
        <p:cNvGrpSpPr/>
        <p:nvPr/>
      </p:nvGrpSpPr>
      <p:grpSpPr>
        <a:xfrm>
          <a:off x="0" y="0"/>
          <a:ext cx="0" cy="0"/>
          <a:chOff x="0" y="0"/>
          <a:chExt cx="0" cy="0"/>
        </a:xfrm>
      </p:grpSpPr>
      <p:sp>
        <p:nvSpPr>
          <p:cNvPr id="38" name="Google Shape;38;p6"/>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rm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0" name="Google Shape;40;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43" name="Shape 43"/>
        <p:cNvGrpSpPr/>
        <p:nvPr/>
      </p:nvGrpSpPr>
      <p:grpSpPr>
        <a:xfrm>
          <a:off x="0" y="0"/>
          <a:ext cx="0" cy="0"/>
          <a:chOff x="0" y="0"/>
          <a:chExt cx="0" cy="0"/>
        </a:xfrm>
      </p:grpSpPr>
      <p:sp>
        <p:nvSpPr>
          <p:cNvPr id="44" name="Google Shape;44;p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7"/>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7"/>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50" name="Shape 50"/>
        <p:cNvGrpSpPr/>
        <p:nvPr/>
      </p:nvGrpSpPr>
      <p:grpSpPr>
        <a:xfrm>
          <a:off x="0" y="0"/>
          <a:ext cx="0" cy="0"/>
          <a:chOff x="0" y="0"/>
          <a:chExt cx="0" cy="0"/>
        </a:xfrm>
      </p:grpSpPr>
      <p:sp>
        <p:nvSpPr>
          <p:cNvPr id="51" name="Google Shape;51;p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8"/>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3" name="Google Shape;53;p8"/>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4" name="Google Shape;54;p8"/>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8"/>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6" name="Google Shape;56;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9"/>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rm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2" name="Google Shape;62;p9"/>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rm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3" name="Google Shape;63;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showMasterSp="0" type="picTx">
  <p:cSld name="PICTURE_WITH_CAPTION_TEXT">
    <p:spTree>
      <p:nvGrpSpPr>
        <p:cNvPr id="66" name="Shape 66"/>
        <p:cNvGrpSpPr/>
        <p:nvPr/>
      </p:nvGrpSpPr>
      <p:grpSpPr>
        <a:xfrm>
          <a:off x="0" y="0"/>
          <a:ext cx="0" cy="0"/>
          <a:chOff x="0" y="0"/>
          <a:chExt cx="0" cy="0"/>
        </a:xfrm>
      </p:grpSpPr>
      <p:sp>
        <p:nvSpPr>
          <p:cNvPr id="67" name="Google Shape;67;p10"/>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68" name="Google Shape;68;p10"/>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69" name="Google Shape;69;p10"/>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rm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rm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1" name="Google Shape;71;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MA"/>
              <a:t>‹#›</a:t>
            </a:fld>
            <a:endParaRPr/>
          </a:p>
        </p:txBody>
      </p:sp>
      <p:sp>
        <p:nvSpPr>
          <p:cNvPr id="74" name="Google Shape;74;p10"/>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sp>
      <p:sp>
        <p:nvSpPr>
          <p:cNvPr id="75" name="Google Shape;75;p10"/>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76" name="Google Shape;76;p10"/>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5" name="Shape 5"/>
        <p:cNvGrpSpPr/>
        <p:nvPr/>
      </p:nvGrpSpPr>
      <p:grpSpPr>
        <a:xfrm>
          <a:off x="0" y="0"/>
          <a:ext cx="0" cy="0"/>
          <a:chOff x="0" y="0"/>
          <a:chExt cx="0" cy="0"/>
        </a:xfrm>
      </p:grpSpPr>
      <p:sp>
        <p:nvSpPr>
          <p:cNvPr id="6" name="Google Shape;6;p1"/>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Constantia"/>
              <a:ea typeface="Constantia"/>
              <a:cs typeface="Constantia"/>
              <a:sym typeface="Constantia"/>
            </a:endParaRPr>
          </a:p>
        </p:txBody>
      </p:sp>
      <p:sp>
        <p:nvSpPr>
          <p:cNvPr id="7" name="Google Shape;7;p1"/>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Constantia"/>
              <a:ea typeface="Constantia"/>
              <a:cs typeface="Constantia"/>
              <a:sym typeface="Constantia"/>
            </a:endParaRPr>
          </a:p>
        </p:txBody>
      </p:sp>
      <p:sp>
        <p:nvSpPr>
          <p:cNvPr id="8" name="Google Shape;8;p1"/>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10" name="Google Shape;10;p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11" name="Google Shape;11;p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12" name="Google Shape;12;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200" u="none" cap="none" strike="noStrike">
                <a:solidFill>
                  <a:srgbClr val="035C75"/>
                </a:solidFill>
                <a:latin typeface="Constantia"/>
                <a:ea typeface="Constantia"/>
                <a:cs typeface="Constantia"/>
                <a:sym typeface="Constantia"/>
              </a:defRPr>
            </a:lvl1pPr>
            <a:lvl2pPr indent="0" lvl="1" marL="0" marR="0" rtl="0" algn="r">
              <a:spcBef>
                <a:spcPts val="0"/>
              </a:spcBef>
              <a:buNone/>
              <a:defRPr b="0" i="0" sz="1200" u="none" cap="none" strike="noStrike">
                <a:solidFill>
                  <a:srgbClr val="035C75"/>
                </a:solidFill>
                <a:latin typeface="Constantia"/>
                <a:ea typeface="Constantia"/>
                <a:cs typeface="Constantia"/>
                <a:sym typeface="Constantia"/>
              </a:defRPr>
            </a:lvl2pPr>
            <a:lvl3pPr indent="0" lvl="2" marL="0" marR="0" rtl="0" algn="r">
              <a:spcBef>
                <a:spcPts val="0"/>
              </a:spcBef>
              <a:buNone/>
              <a:defRPr b="0" i="0" sz="1200" u="none" cap="none" strike="noStrike">
                <a:solidFill>
                  <a:srgbClr val="035C75"/>
                </a:solidFill>
                <a:latin typeface="Constantia"/>
                <a:ea typeface="Constantia"/>
                <a:cs typeface="Constantia"/>
                <a:sym typeface="Constantia"/>
              </a:defRPr>
            </a:lvl3pPr>
            <a:lvl4pPr indent="0" lvl="3" marL="0" marR="0" rtl="0" algn="r">
              <a:spcBef>
                <a:spcPts val="0"/>
              </a:spcBef>
              <a:buNone/>
              <a:defRPr b="0" i="0" sz="1200" u="none" cap="none" strike="noStrike">
                <a:solidFill>
                  <a:srgbClr val="035C75"/>
                </a:solidFill>
                <a:latin typeface="Constantia"/>
                <a:ea typeface="Constantia"/>
                <a:cs typeface="Constantia"/>
                <a:sym typeface="Constantia"/>
              </a:defRPr>
            </a:lvl4pPr>
            <a:lvl5pPr indent="0" lvl="4" marL="0" marR="0" rtl="0" algn="r">
              <a:spcBef>
                <a:spcPts val="0"/>
              </a:spcBef>
              <a:buNone/>
              <a:defRPr b="0" i="0" sz="1200" u="none" cap="none" strike="noStrike">
                <a:solidFill>
                  <a:srgbClr val="035C75"/>
                </a:solidFill>
                <a:latin typeface="Constantia"/>
                <a:ea typeface="Constantia"/>
                <a:cs typeface="Constantia"/>
                <a:sym typeface="Constantia"/>
              </a:defRPr>
            </a:lvl5pPr>
            <a:lvl6pPr indent="0" lvl="5" marL="0" marR="0" rtl="0" algn="r">
              <a:spcBef>
                <a:spcPts val="0"/>
              </a:spcBef>
              <a:buNone/>
              <a:defRPr b="0" i="0" sz="1200" u="none" cap="none" strike="noStrike">
                <a:solidFill>
                  <a:srgbClr val="035C75"/>
                </a:solidFill>
                <a:latin typeface="Constantia"/>
                <a:ea typeface="Constantia"/>
                <a:cs typeface="Constantia"/>
                <a:sym typeface="Constantia"/>
              </a:defRPr>
            </a:lvl6pPr>
            <a:lvl7pPr indent="0" lvl="6" marL="0" marR="0" rtl="0" algn="r">
              <a:spcBef>
                <a:spcPts val="0"/>
              </a:spcBef>
              <a:buNone/>
              <a:defRPr b="0" i="0" sz="1200" u="none" cap="none" strike="noStrike">
                <a:solidFill>
                  <a:srgbClr val="035C75"/>
                </a:solidFill>
                <a:latin typeface="Constantia"/>
                <a:ea typeface="Constantia"/>
                <a:cs typeface="Constantia"/>
                <a:sym typeface="Constantia"/>
              </a:defRPr>
            </a:lvl7pPr>
            <a:lvl8pPr indent="0" lvl="7" marL="0" marR="0" rtl="0" algn="r">
              <a:spcBef>
                <a:spcPts val="0"/>
              </a:spcBef>
              <a:buNone/>
              <a:defRPr b="0" i="0" sz="1200" u="none" cap="none" strike="noStrike">
                <a:solidFill>
                  <a:srgbClr val="035C75"/>
                </a:solidFill>
                <a:latin typeface="Constantia"/>
                <a:ea typeface="Constantia"/>
                <a:cs typeface="Constantia"/>
                <a:sym typeface="Constantia"/>
              </a:defRPr>
            </a:lvl8pPr>
            <a:lvl9pPr indent="0" lvl="8" marL="0" marR="0" rtl="0" algn="r">
              <a:spcBef>
                <a:spcPts val="0"/>
              </a:spcBef>
              <a:buNone/>
              <a:defRPr b="0" i="0" sz="1200" u="none" cap="none" strike="noStrike">
                <a:solidFill>
                  <a:srgbClr val="035C75"/>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ar-MA"/>
              <a:t>‹#›</a:t>
            </a:fld>
            <a:endParaRPr/>
          </a:p>
        </p:txBody>
      </p:sp>
      <p:grpSp>
        <p:nvGrpSpPr>
          <p:cNvPr id="13" name="Google Shape;13;p1"/>
          <p:cNvGrpSpPr/>
          <p:nvPr/>
        </p:nvGrpSpPr>
        <p:grpSpPr>
          <a:xfrm>
            <a:off x="-29294" y="-16113"/>
            <a:ext cx="9198255" cy="1086266"/>
            <a:chOff x="-29322" y="-1971"/>
            <a:chExt cx="9198255" cy="1086266"/>
          </a:xfrm>
        </p:grpSpPr>
        <p:sp>
          <p:nvSpPr>
            <p:cNvPr id="14" name="Google Shape;14;p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15" name="Google Shape;15;p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pic>
        <p:nvPicPr>
          <p:cNvPr descr="IMG-20230111-WA0005.jpg" id="93" name="Google Shape;93;p13"/>
          <p:cNvPicPr preferRelativeResize="0"/>
          <p:nvPr/>
        </p:nvPicPr>
        <p:blipFill rotWithShape="1">
          <a:blip r:embed="rId3">
            <a:alphaModFix/>
          </a:blip>
          <a:srcRect b="0" l="0" r="0" t="0"/>
          <a:stretch/>
        </p:blipFill>
        <p:spPr>
          <a:xfrm>
            <a:off x="0" y="0"/>
            <a:ext cx="9144000" cy="1142984"/>
          </a:xfrm>
          <a:prstGeom prst="roundRect">
            <a:avLst>
              <a:gd fmla="val 8594" name="adj"/>
            </a:avLst>
          </a:prstGeom>
          <a:solidFill>
            <a:srgbClr val="ECECEC"/>
          </a:solidFill>
          <a:ln>
            <a:noFill/>
          </a:ln>
          <a:effectLst>
            <a:reflection blurRad="0" dir="5400000" dist="5000" endA="0" endPos="28000" kx="0" rotWithShape="0" algn="bl" stA="38000" stPos="0" sy="-100000" ky="0"/>
          </a:effectLst>
        </p:spPr>
      </p:pic>
      <p:sp>
        <p:nvSpPr>
          <p:cNvPr id="94" name="Google Shape;94;p13"/>
          <p:cNvSpPr/>
          <p:nvPr/>
        </p:nvSpPr>
        <p:spPr>
          <a:xfrm>
            <a:off x="3214678" y="1000108"/>
            <a:ext cx="2996333" cy="4001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MA" sz="2000">
                <a:solidFill>
                  <a:srgbClr val="21B2C8"/>
                </a:solidFill>
                <a:latin typeface="Constantia"/>
                <a:ea typeface="Constantia"/>
                <a:cs typeface="Constantia"/>
                <a:sym typeface="Constantia"/>
              </a:rPr>
              <a:t>الأكاديمية الجهوية: فاس- مكناس </a:t>
            </a:r>
            <a:endParaRPr b="1" sz="2000">
              <a:solidFill>
                <a:srgbClr val="21B2C8"/>
              </a:solidFill>
              <a:latin typeface="Constantia"/>
              <a:ea typeface="Constantia"/>
              <a:cs typeface="Constantia"/>
              <a:sym typeface="Constantia"/>
            </a:endParaRPr>
          </a:p>
        </p:txBody>
      </p:sp>
      <p:sp>
        <p:nvSpPr>
          <p:cNvPr id="95" name="Google Shape;95;p13"/>
          <p:cNvSpPr/>
          <p:nvPr/>
        </p:nvSpPr>
        <p:spPr>
          <a:xfrm>
            <a:off x="3786182" y="1428736"/>
            <a:ext cx="1903085" cy="4001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MA" sz="2000">
                <a:solidFill>
                  <a:srgbClr val="21B2C8"/>
                </a:solidFill>
                <a:latin typeface="Constantia"/>
                <a:ea typeface="Constantia"/>
                <a:cs typeface="Constantia"/>
                <a:sym typeface="Constantia"/>
              </a:rPr>
              <a:t>الفرع الإقليمي : تازة</a:t>
            </a:r>
            <a:endParaRPr b="1" sz="2000">
              <a:solidFill>
                <a:srgbClr val="21B2C8"/>
              </a:solidFill>
              <a:latin typeface="Constantia"/>
              <a:ea typeface="Constantia"/>
              <a:cs typeface="Constantia"/>
              <a:sym typeface="Constantia"/>
            </a:endParaRPr>
          </a:p>
        </p:txBody>
      </p:sp>
      <p:sp>
        <p:nvSpPr>
          <p:cNvPr id="96" name="Google Shape;96;p13"/>
          <p:cNvSpPr/>
          <p:nvPr/>
        </p:nvSpPr>
        <p:spPr>
          <a:xfrm>
            <a:off x="428596" y="2357430"/>
            <a:ext cx="8429684" cy="1214446"/>
          </a:xfrm>
          <a:prstGeom prst="ribbon2">
            <a:avLst>
              <a:gd fmla="val 16667" name="adj1"/>
              <a:gd fmla="val 50000" name="adj2"/>
            </a:avLst>
          </a:prstGeom>
          <a:gradFill>
            <a:gsLst>
              <a:gs pos="0">
                <a:srgbClr val="87C2F1"/>
              </a:gs>
              <a:gs pos="43000">
                <a:srgbClr val="B6DAFC"/>
              </a:gs>
              <a:gs pos="93000">
                <a:srgbClr val="E8F2FE"/>
              </a:gs>
              <a:gs pos="100000">
                <a:srgbClr val="F6FBFF"/>
              </a:gs>
            </a:gsLst>
            <a:path path="circle">
              <a:fillToRect b="50%" l="50%" r="50%" t="50%"/>
            </a:path>
            <a:tileRect/>
          </a:gradFill>
          <a:ln cap="flat" cmpd="sng" w="9525">
            <a:solidFill>
              <a:srgbClr val="0073A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ar-MA" sz="4400" cap="none">
                <a:solidFill>
                  <a:srgbClr val="5F86D2"/>
                </a:solidFill>
                <a:latin typeface="Constantia"/>
                <a:ea typeface="Constantia"/>
                <a:cs typeface="Constantia"/>
                <a:sym typeface="Constantia"/>
              </a:rPr>
              <a:t>الأسماء الستة</a:t>
            </a:r>
            <a:endParaRPr b="1" sz="4400" cap="none">
              <a:solidFill>
                <a:srgbClr val="5F86D2"/>
              </a:solidFill>
              <a:latin typeface="Constantia"/>
              <a:ea typeface="Constantia"/>
              <a:cs typeface="Constantia"/>
              <a:sym typeface="Constantia"/>
            </a:endParaRPr>
          </a:p>
        </p:txBody>
      </p:sp>
      <p:sp>
        <p:nvSpPr>
          <p:cNvPr id="97" name="Google Shape;97;p13"/>
          <p:cNvSpPr/>
          <p:nvPr/>
        </p:nvSpPr>
        <p:spPr>
          <a:xfrm>
            <a:off x="6572264" y="3786190"/>
            <a:ext cx="2357454" cy="2857520"/>
          </a:xfrm>
          <a:prstGeom prst="foldedCorner">
            <a:avLst>
              <a:gd fmla="val 16667" name="adj"/>
            </a:avLst>
          </a:prstGeom>
          <a:gradFill>
            <a:gsLst>
              <a:gs pos="0">
                <a:srgbClr val="87C2F1"/>
              </a:gs>
              <a:gs pos="43000">
                <a:srgbClr val="B6DAFC"/>
              </a:gs>
              <a:gs pos="93000">
                <a:srgbClr val="E8F2FE"/>
              </a:gs>
              <a:gs pos="100000">
                <a:srgbClr val="F6FBFF"/>
              </a:gs>
            </a:gsLst>
            <a:path path="circle">
              <a:fillToRect b="50%" l="50%" r="50%" t="50%"/>
            </a:path>
            <a:tileRect/>
          </a:gradFill>
          <a:ln cap="flat" cmpd="sng" w="9525">
            <a:solidFill>
              <a:srgbClr val="0073A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r">
              <a:spcBef>
                <a:spcPts val="0"/>
              </a:spcBef>
              <a:spcAft>
                <a:spcPts val="0"/>
              </a:spcAft>
              <a:buNone/>
            </a:pPr>
            <a:r>
              <a:rPr b="1" lang="ar-MA" sz="2000">
                <a:solidFill>
                  <a:schemeClr val="dk1"/>
                </a:solidFill>
                <a:latin typeface="Constantia"/>
                <a:ea typeface="Constantia"/>
                <a:cs typeface="Constantia"/>
                <a:sym typeface="Constantia"/>
              </a:rPr>
              <a:t> من اعداد:</a:t>
            </a:r>
            <a:endParaRPr/>
          </a:p>
          <a:p>
            <a:pPr indent="0" lvl="0" marL="0" marR="0" rtl="0" algn="r">
              <a:spcBef>
                <a:spcPts val="0"/>
              </a:spcBef>
              <a:spcAft>
                <a:spcPts val="0"/>
              </a:spcAft>
              <a:buNone/>
            </a:pPr>
            <a:r>
              <a:rPr lang="ar-MA" sz="2000">
                <a:solidFill>
                  <a:schemeClr val="dk1"/>
                </a:solidFill>
                <a:latin typeface="Constantia"/>
                <a:ea typeface="Constantia"/>
                <a:cs typeface="Constantia"/>
                <a:sym typeface="Constantia"/>
              </a:rPr>
              <a:t> سكينة اعساتن </a:t>
            </a:r>
            <a:endParaRPr/>
          </a:p>
          <a:p>
            <a:pPr indent="0" lvl="0" marL="0" marR="0" rtl="0" algn="r">
              <a:spcBef>
                <a:spcPts val="0"/>
              </a:spcBef>
              <a:spcAft>
                <a:spcPts val="0"/>
              </a:spcAft>
              <a:buNone/>
            </a:pPr>
            <a:r>
              <a:rPr lang="ar-MA" sz="2000">
                <a:solidFill>
                  <a:schemeClr val="dk1"/>
                </a:solidFill>
                <a:latin typeface="Constantia"/>
                <a:ea typeface="Constantia"/>
                <a:cs typeface="Constantia"/>
                <a:sym typeface="Constantia"/>
              </a:rPr>
              <a:t>سلوى اخموش </a:t>
            </a:r>
            <a:endParaRPr/>
          </a:p>
          <a:p>
            <a:pPr indent="0" lvl="0" marL="0" marR="0" rtl="0" algn="r">
              <a:spcBef>
                <a:spcPts val="0"/>
              </a:spcBef>
              <a:spcAft>
                <a:spcPts val="0"/>
              </a:spcAft>
              <a:buNone/>
            </a:pPr>
            <a:r>
              <a:rPr lang="ar-MA" sz="2000">
                <a:solidFill>
                  <a:schemeClr val="dk1"/>
                </a:solidFill>
                <a:latin typeface="Constantia"/>
                <a:ea typeface="Constantia"/>
                <a:cs typeface="Constantia"/>
                <a:sym typeface="Constantia"/>
              </a:rPr>
              <a:t>المهدي مجاهد </a:t>
            </a:r>
            <a:endParaRPr/>
          </a:p>
          <a:p>
            <a:pPr indent="0" lvl="0" marL="0" marR="0" rtl="0" algn="r">
              <a:spcBef>
                <a:spcPts val="0"/>
              </a:spcBef>
              <a:spcAft>
                <a:spcPts val="0"/>
              </a:spcAft>
              <a:buNone/>
            </a:pPr>
            <a:r>
              <a:rPr lang="ar-MA" sz="2000">
                <a:solidFill>
                  <a:schemeClr val="dk1"/>
                </a:solidFill>
                <a:latin typeface="Constantia"/>
                <a:ea typeface="Constantia"/>
                <a:cs typeface="Constantia"/>
                <a:sym typeface="Constantia"/>
              </a:rPr>
              <a:t>لحسن الطاهري </a:t>
            </a:r>
            <a:endParaRPr/>
          </a:p>
          <a:p>
            <a:pPr indent="0" lvl="0" marL="0" marR="0" rtl="0" algn="r">
              <a:spcBef>
                <a:spcPts val="0"/>
              </a:spcBef>
              <a:spcAft>
                <a:spcPts val="0"/>
              </a:spcAft>
              <a:buNone/>
            </a:pPr>
            <a:r>
              <a:rPr lang="ar-MA" sz="2000">
                <a:solidFill>
                  <a:schemeClr val="dk1"/>
                </a:solidFill>
                <a:latin typeface="Constantia"/>
                <a:ea typeface="Constantia"/>
                <a:cs typeface="Constantia"/>
                <a:sym typeface="Constantia"/>
              </a:rPr>
              <a:t>اميمة ابضيل </a:t>
            </a:r>
            <a:endParaRPr/>
          </a:p>
          <a:p>
            <a:pPr indent="0" lvl="0" marL="0" marR="0" rtl="0" algn="r">
              <a:spcBef>
                <a:spcPts val="0"/>
              </a:spcBef>
              <a:spcAft>
                <a:spcPts val="0"/>
              </a:spcAft>
              <a:buNone/>
            </a:pPr>
            <a:r>
              <a:rPr lang="ar-MA" sz="2000">
                <a:solidFill>
                  <a:schemeClr val="dk1"/>
                </a:solidFill>
                <a:latin typeface="Constantia"/>
                <a:ea typeface="Constantia"/>
                <a:cs typeface="Constantia"/>
                <a:sym typeface="Constantia"/>
              </a:rPr>
              <a:t>فاطمة الزهراء شيبوب </a:t>
            </a:r>
            <a:endParaRPr/>
          </a:p>
          <a:p>
            <a:pPr indent="0" lvl="0" marL="0" marR="0" rtl="0" algn="ctr">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98" name="Google Shape;98;p13"/>
          <p:cNvSpPr/>
          <p:nvPr/>
        </p:nvSpPr>
        <p:spPr>
          <a:xfrm>
            <a:off x="3929058" y="3857628"/>
            <a:ext cx="2143140" cy="2571768"/>
          </a:xfrm>
          <a:prstGeom prst="foldedCorner">
            <a:avLst>
              <a:gd fmla="val 16667" name="adj"/>
            </a:avLst>
          </a:prstGeom>
          <a:gradFill>
            <a:gsLst>
              <a:gs pos="0">
                <a:srgbClr val="87C2F1"/>
              </a:gs>
              <a:gs pos="43000">
                <a:srgbClr val="B6DAFC"/>
              </a:gs>
              <a:gs pos="93000">
                <a:srgbClr val="E8F2FE"/>
              </a:gs>
              <a:gs pos="100000">
                <a:srgbClr val="F6FBFF"/>
              </a:gs>
            </a:gsLst>
            <a:path path="circle">
              <a:fillToRect b="50%" l="50%" r="50%" t="50%"/>
            </a:path>
            <a:tileRect/>
          </a:gradFill>
          <a:ln cap="flat" cmpd="sng" w="9525">
            <a:solidFill>
              <a:srgbClr val="0073A0"/>
            </a:solidFill>
            <a:prstDash val="solid"/>
            <a:round/>
            <a:headEnd len="sm" w="sm" type="none"/>
            <a:tailEnd len="sm" w="sm" type="none"/>
          </a:ln>
          <a:effectLst>
            <a:outerShdw blurRad="57150" rotWithShape="0" algn="ctr" dir="5400000" dist="38100">
              <a:srgbClr val="000000"/>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ar-MA" sz="2000">
                <a:solidFill>
                  <a:schemeClr val="dk1"/>
                </a:solidFill>
                <a:latin typeface="Constantia"/>
                <a:ea typeface="Constantia"/>
                <a:cs typeface="Constantia"/>
                <a:sym typeface="Constantia"/>
              </a:rPr>
              <a:t>تقديم</a:t>
            </a:r>
            <a:r>
              <a:rPr lang="ar-MA" sz="1800">
                <a:solidFill>
                  <a:schemeClr val="dk1"/>
                </a:solidFill>
                <a:latin typeface="Constantia"/>
                <a:ea typeface="Constantia"/>
                <a:cs typeface="Constantia"/>
                <a:sym typeface="Constantia"/>
              </a:rPr>
              <a:t> :  </a:t>
            </a:r>
            <a:endParaRPr/>
          </a:p>
          <a:p>
            <a:pPr indent="0" lvl="0" marL="0" marR="0" rtl="0" algn="ctr">
              <a:spcBef>
                <a:spcPts val="0"/>
              </a:spcBef>
              <a:spcAft>
                <a:spcPts val="0"/>
              </a:spcAft>
              <a:buNone/>
            </a:pPr>
            <a:r>
              <a:rPr lang="ar-MA" sz="2000">
                <a:solidFill>
                  <a:schemeClr val="dk1"/>
                </a:solidFill>
                <a:latin typeface="Constantia"/>
                <a:ea typeface="Constantia"/>
                <a:cs typeface="Constantia"/>
                <a:sym typeface="Constantia"/>
              </a:rPr>
              <a:t>سلوى اخموش </a:t>
            </a:r>
            <a:endParaRPr/>
          </a:p>
          <a:p>
            <a:pPr indent="0" lvl="0" marL="0" marR="0" rtl="0" algn="ctr">
              <a:spcBef>
                <a:spcPts val="0"/>
              </a:spcBef>
              <a:spcAft>
                <a:spcPts val="0"/>
              </a:spcAft>
              <a:buNone/>
            </a:pPr>
            <a:r>
              <a:t/>
            </a:r>
            <a:endParaRPr sz="1800">
              <a:solidFill>
                <a:schemeClr val="dk1"/>
              </a:solidFill>
              <a:latin typeface="Constantia"/>
              <a:ea typeface="Constantia"/>
              <a:cs typeface="Constantia"/>
              <a:sym typeface="Constantia"/>
            </a:endParaRPr>
          </a:p>
          <a:p>
            <a:pPr indent="0" lvl="0" marL="0" marR="0" rtl="0" algn="ctr">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99" name="Google Shape;99;p13"/>
          <p:cNvSpPr/>
          <p:nvPr/>
        </p:nvSpPr>
        <p:spPr>
          <a:xfrm>
            <a:off x="1142976" y="4143380"/>
            <a:ext cx="2143140" cy="2214578"/>
          </a:xfrm>
          <a:prstGeom prst="foldedCorner">
            <a:avLst>
              <a:gd fmla="val 16667" name="adj"/>
            </a:avLst>
          </a:prstGeom>
          <a:gradFill>
            <a:gsLst>
              <a:gs pos="0">
                <a:srgbClr val="87C2F1"/>
              </a:gs>
              <a:gs pos="43000">
                <a:srgbClr val="B6DAFC"/>
              </a:gs>
              <a:gs pos="93000">
                <a:srgbClr val="E8F2FE"/>
              </a:gs>
              <a:gs pos="100000">
                <a:srgbClr val="F6FBFF"/>
              </a:gs>
            </a:gsLst>
            <a:path path="circle">
              <a:fillToRect b="50%" l="50%" r="50%" t="50%"/>
            </a:path>
            <a:tileRect/>
          </a:gradFill>
          <a:ln cap="flat" cmpd="sng" w="9525">
            <a:solidFill>
              <a:srgbClr val="0073A0"/>
            </a:solidFill>
            <a:prstDash val="solid"/>
            <a:round/>
            <a:headEnd len="sm" w="sm" type="none"/>
            <a:tailEnd len="sm" w="sm" type="none"/>
          </a:ln>
          <a:effectLst>
            <a:outerShdw blurRad="57150" rotWithShape="0" algn="ctr" dir="5400000" dist="38100">
              <a:srgbClr val="000000"/>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ar-MA" sz="2000">
                <a:solidFill>
                  <a:schemeClr val="dk1"/>
                </a:solidFill>
                <a:latin typeface="Constantia"/>
                <a:ea typeface="Constantia"/>
                <a:cs typeface="Constantia"/>
                <a:sym typeface="Constantia"/>
              </a:rPr>
              <a:t>تحت اشراف : </a:t>
            </a:r>
            <a:endParaRPr/>
          </a:p>
          <a:p>
            <a:pPr indent="0" lvl="0" marL="0" marR="0" rtl="0" algn="ctr">
              <a:spcBef>
                <a:spcPts val="0"/>
              </a:spcBef>
              <a:spcAft>
                <a:spcPts val="0"/>
              </a:spcAft>
              <a:buNone/>
            </a:pPr>
            <a:r>
              <a:rPr lang="ar-MA" sz="2000">
                <a:solidFill>
                  <a:schemeClr val="dk1"/>
                </a:solidFill>
                <a:latin typeface="Constantia"/>
                <a:ea typeface="Constantia"/>
                <a:cs typeface="Constantia"/>
                <a:sym typeface="Constantia"/>
              </a:rPr>
              <a:t>ذ. الرياح</a:t>
            </a:r>
            <a:endParaRPr sz="2000">
              <a:solidFill>
                <a:schemeClr val="dk1"/>
              </a:solidFill>
              <a:latin typeface="Constantia"/>
              <a:ea typeface="Constantia"/>
              <a:cs typeface="Constantia"/>
              <a:sym typeface="Constantia"/>
            </a:endParaRP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2"/>
          <p:cNvSpPr txBox="1"/>
          <p:nvPr>
            <p:ph type="title"/>
          </p:nvPr>
        </p:nvSpPr>
        <p:spPr>
          <a:xfrm>
            <a:off x="9715536" y="1142984"/>
            <a:ext cx="757214" cy="48979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800"/>
              <a:buFont typeface="Calibri"/>
              <a:buNone/>
            </a:pPr>
            <a:r>
              <a:t/>
            </a:r>
            <a:endParaRPr sz="800"/>
          </a:p>
        </p:txBody>
      </p:sp>
      <p:sp>
        <p:nvSpPr>
          <p:cNvPr id="170" name="Google Shape;170;p22"/>
          <p:cNvSpPr txBox="1"/>
          <p:nvPr>
            <p:ph idx="1" type="body"/>
          </p:nvPr>
        </p:nvSpPr>
        <p:spPr>
          <a:xfrm>
            <a:off x="457200" y="1214422"/>
            <a:ext cx="8229600" cy="5110178"/>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t>إذا جاءَتْ هذهِ الأسماءُ مفردةً مجرَّدةً من الإضافةِ فإنَّها تُرفعُ بالضّمَّةِ، وتُنصَبُ بالفتحةِ، وتُجرُّ بالكسرةِ:</a:t>
            </a:r>
            <a:endParaRPr/>
          </a:p>
          <a:p>
            <a:pPr indent="-274320" lvl="0" marL="274320" rtl="0" algn="r">
              <a:spcBef>
                <a:spcPts val="560"/>
              </a:spcBef>
              <a:spcAft>
                <a:spcPts val="0"/>
              </a:spcAft>
              <a:buSzPts val="2660"/>
              <a:buNone/>
            </a:pPr>
            <a:r>
              <a:rPr b="1" lang="ar-MA" sz="2800"/>
              <a:t> مثالٌ:</a:t>
            </a:r>
            <a:endParaRPr/>
          </a:p>
          <a:p>
            <a:pPr indent="-274320" lvl="0" marL="274320" rtl="1" algn="r">
              <a:spcBef>
                <a:spcPts val="560"/>
              </a:spcBef>
              <a:spcAft>
                <a:spcPts val="0"/>
              </a:spcAft>
              <a:buSzPts val="2660"/>
              <a:buFont typeface="Arial"/>
              <a:buChar char="•"/>
            </a:pPr>
            <a:r>
              <a:rPr b="1" lang="ar-MA" sz="2800">
                <a:solidFill>
                  <a:srgbClr val="56A9F3"/>
                </a:solidFill>
              </a:rPr>
              <a:t>هذا أبٌ رحيمٌ.</a:t>
            </a:r>
            <a:endParaRPr/>
          </a:p>
          <a:p>
            <a:pPr indent="-274320" lvl="0" marL="274320" rtl="0" algn="r">
              <a:spcBef>
                <a:spcPts val="560"/>
              </a:spcBef>
              <a:spcAft>
                <a:spcPts val="0"/>
              </a:spcAft>
              <a:buSzPts val="2660"/>
              <a:buNone/>
            </a:pPr>
            <a:r>
              <a:rPr b="1" lang="ar-MA" sz="2800"/>
              <a:t> أبٌ:خبرٌ مرفوعٌ وعلامةُ رفعِهِ الضَّمَّةُ الظّاهرةُ على آخرِه.</a:t>
            </a:r>
            <a:endParaRPr/>
          </a:p>
          <a:p>
            <a:pPr indent="-274320" lvl="0" marL="274320" rtl="1" algn="r">
              <a:spcBef>
                <a:spcPts val="560"/>
              </a:spcBef>
              <a:spcAft>
                <a:spcPts val="0"/>
              </a:spcAft>
              <a:buSzPts val="2660"/>
              <a:buFont typeface="Arial"/>
              <a:buChar char="•"/>
            </a:pPr>
            <a:r>
              <a:rPr b="1" lang="ar-MA" sz="2800">
                <a:solidFill>
                  <a:srgbClr val="56A9F3"/>
                </a:solidFill>
              </a:rPr>
              <a:t>رأيْتُ أخاً ودوداً. </a:t>
            </a:r>
            <a:endParaRPr/>
          </a:p>
          <a:p>
            <a:pPr indent="-274320" lvl="0" marL="274320" rtl="0" algn="r">
              <a:spcBef>
                <a:spcPts val="560"/>
              </a:spcBef>
              <a:spcAft>
                <a:spcPts val="0"/>
              </a:spcAft>
              <a:buSzPts val="2660"/>
              <a:buNone/>
            </a:pPr>
            <a:r>
              <a:rPr b="1" lang="ar-MA" sz="2800"/>
              <a:t> أخاً: مفعولٌ به منصوبٌ وعلامةُ نصبِهِ الفتحةُ الظَّاهرةُ على آخرِه. </a:t>
            </a:r>
            <a:endParaRPr/>
          </a:p>
          <a:p>
            <a:pPr indent="-274320" lvl="0" marL="274320" rtl="1" algn="r">
              <a:spcBef>
                <a:spcPts val="560"/>
              </a:spcBef>
              <a:spcAft>
                <a:spcPts val="0"/>
              </a:spcAft>
              <a:buSzPts val="2660"/>
              <a:buFont typeface="Arial"/>
              <a:buChar char="•"/>
            </a:pPr>
            <a:r>
              <a:rPr b="1" lang="ar-MA" sz="2800">
                <a:solidFill>
                  <a:srgbClr val="56A9F3"/>
                </a:solidFill>
              </a:rPr>
              <a:t>مررْتُ بأبٍ ينصحُ أولادَهُ.</a:t>
            </a:r>
            <a:endParaRPr/>
          </a:p>
          <a:p>
            <a:pPr indent="-274320" lvl="0" marL="274320" rtl="0" algn="r">
              <a:spcBef>
                <a:spcPts val="560"/>
              </a:spcBef>
              <a:spcAft>
                <a:spcPts val="0"/>
              </a:spcAft>
              <a:buSzPts val="2660"/>
              <a:buNone/>
            </a:pPr>
            <a:r>
              <a:rPr b="1" lang="ar-MA" sz="2800"/>
              <a:t> أبٍ: اسمٌ مجرور وعلامة جرِّهِ الكسرةُ الظّاهرةُ على آخرِه.</a:t>
            </a:r>
            <a:endParaRPr b="1" sz="2800"/>
          </a:p>
        </p:txBody>
      </p:sp>
    </p:spTree>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3"/>
          <p:cNvSpPr txBox="1"/>
          <p:nvPr>
            <p:ph type="title"/>
          </p:nvPr>
        </p:nvSpPr>
        <p:spPr>
          <a:xfrm>
            <a:off x="457200" y="142852"/>
            <a:ext cx="8305800" cy="6286544"/>
          </a:xfrm>
          <a:prstGeom prst="rect">
            <a:avLst/>
          </a:prstGeom>
          <a:noFill/>
          <a:ln>
            <a:noFill/>
          </a:ln>
        </p:spPr>
        <p:txBody>
          <a:bodyPr anchorCtr="0" anchor="b" bIns="0" lIns="0" spcFirstLastPara="1" rIns="0" wrap="square" tIns="45700">
            <a:normAutofit/>
          </a:bodyPr>
          <a:lstStyle/>
          <a:p>
            <a:pPr indent="-177800" lvl="0" marL="0" rtl="0" algn="r">
              <a:spcBef>
                <a:spcPts val="0"/>
              </a:spcBef>
              <a:spcAft>
                <a:spcPts val="0"/>
              </a:spcAft>
              <a:buClr>
                <a:schemeClr val="dk1"/>
              </a:buClr>
              <a:buSzPts val="2800"/>
              <a:buFont typeface="Arial"/>
              <a:buChar char="•"/>
            </a:pPr>
            <a:r>
              <a:rPr b="1" lang="ar-MA" sz="2800">
                <a:solidFill>
                  <a:schemeClr val="dk1"/>
                </a:solidFill>
              </a:rPr>
              <a:t>إذا أُضيفَتْ إلى ياءِ المتكلِّمِ تُرفعُ تُنصبُ وُتجرُّ بحركاتٍ مقدَّرةٍ على ما قبلِ الياءِ.</a:t>
            </a:r>
            <a:br>
              <a:rPr b="1" lang="ar-MA" sz="2800">
                <a:solidFill>
                  <a:schemeClr val="dk1"/>
                </a:solidFill>
              </a:rPr>
            </a:br>
            <a:r>
              <a:rPr b="1" lang="ar-MA" sz="2800">
                <a:solidFill>
                  <a:schemeClr val="dk1"/>
                </a:solidFill>
              </a:rPr>
              <a:t> مثالٌ:</a:t>
            </a:r>
            <a:br>
              <a:rPr b="1" lang="ar-MA" sz="2800">
                <a:solidFill>
                  <a:schemeClr val="dk1"/>
                </a:solidFill>
              </a:rPr>
            </a:br>
            <a:r>
              <a:rPr b="1" lang="ar-MA" sz="2800">
                <a:solidFill>
                  <a:schemeClr val="dk1"/>
                </a:solidFill>
              </a:rPr>
              <a:t>   </a:t>
            </a:r>
            <a:r>
              <a:rPr b="1" lang="ar-MA" sz="2800">
                <a:solidFill>
                  <a:srgbClr val="56A9F3"/>
                </a:solidFill>
              </a:rPr>
              <a:t>أوصاني أبي باحترامِ الكبيرِ.</a:t>
            </a:r>
            <a:br>
              <a:rPr b="1" lang="ar-MA" sz="2800">
                <a:solidFill>
                  <a:schemeClr val="dk1"/>
                </a:solidFill>
              </a:rPr>
            </a:br>
            <a:r>
              <a:rPr b="1" lang="ar-MA" sz="2800">
                <a:solidFill>
                  <a:schemeClr val="dk1"/>
                </a:solidFill>
              </a:rPr>
              <a:t> أبي: فاعلٌ مرفوعٌ وعلامةُ رفعِهِ الضّمَّةُ المقدَّرةُ على ما قبلِ ياءِ المتكلِّمِ منعَ من ظهورِها اشتغالُ المحلِّ بالحركةِ المناسبةِ للياءِ، والياءُ ضميرٌ متَّصلٌ مبنيٌّ على السُّكونِ في محلِّ جرٍّ بالإضافةِ. </a:t>
            </a:r>
            <a:br>
              <a:rPr b="1" lang="ar-MA" sz="2800">
                <a:solidFill>
                  <a:schemeClr val="dk1"/>
                </a:solidFill>
              </a:rPr>
            </a:br>
            <a:r>
              <a:rPr b="1" lang="ar-MA" sz="2800">
                <a:solidFill>
                  <a:schemeClr val="dk1"/>
                </a:solidFill>
              </a:rPr>
              <a:t>   </a:t>
            </a:r>
            <a:r>
              <a:rPr b="1" lang="ar-MA" sz="2800">
                <a:solidFill>
                  <a:srgbClr val="56A9F3"/>
                </a:solidFill>
              </a:rPr>
              <a:t>أُطيعُ أبي . </a:t>
            </a:r>
            <a:br>
              <a:rPr b="1" lang="ar-MA" sz="2800">
                <a:solidFill>
                  <a:schemeClr val="dk1"/>
                </a:solidFill>
              </a:rPr>
            </a:br>
            <a:r>
              <a:rPr b="1" lang="ar-MA" sz="2800">
                <a:solidFill>
                  <a:schemeClr val="dk1"/>
                </a:solidFill>
              </a:rPr>
              <a:t>أبي:مفعولٌ به منصوبٌ وعلامةُ نصبِهِ الفتحةُ المقدَّرةُ على ما قبلِ ياءِ المتكلِّمِ، والياءُ ضميرٌ متَّصلٌ في محلِّ جرٍّ بالإضافةِ.</a:t>
            </a:r>
            <a:br>
              <a:rPr b="1" lang="ar-MA" sz="2800">
                <a:solidFill>
                  <a:schemeClr val="dk1"/>
                </a:solidFill>
              </a:rPr>
            </a:br>
            <a:r>
              <a:rPr b="1" lang="ar-MA" sz="2800">
                <a:solidFill>
                  <a:srgbClr val="56A9F3"/>
                </a:solidFill>
              </a:rPr>
              <a:t>   أحسنْتُ إلى أخي.</a:t>
            </a:r>
            <a:br>
              <a:rPr b="1" lang="ar-MA" sz="2800">
                <a:solidFill>
                  <a:schemeClr val="dk1"/>
                </a:solidFill>
              </a:rPr>
            </a:br>
            <a:r>
              <a:rPr b="1" lang="ar-MA" sz="2800">
                <a:solidFill>
                  <a:schemeClr val="dk1"/>
                </a:solidFill>
              </a:rPr>
              <a:t> أخي:اسمٌ مجرورٌ وعلامةُ جرِّهِ الكسرةُ المقدَّرةُ على ما قبلِ ياءِ المتكلِّمِ، والياءُ ضميرٌ متَّصلٌ في محلِّ جرٍّ بالإضافةِ.</a:t>
            </a:r>
            <a:endParaRPr b="1" sz="2800">
              <a:solidFill>
                <a:schemeClr val="dk1"/>
              </a:solidFill>
            </a:endParaRPr>
          </a:p>
        </p:txBody>
      </p:sp>
    </p:spTree>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4"/>
          <p:cNvSpPr txBox="1"/>
          <p:nvPr>
            <p:ph type="title"/>
          </p:nvPr>
        </p:nvSpPr>
        <p:spPr>
          <a:xfrm>
            <a:off x="0" y="704088"/>
            <a:ext cx="8572528" cy="1143000"/>
          </a:xfrm>
          <a:prstGeom prst="rect">
            <a:avLst/>
          </a:prstGeom>
          <a:noFill/>
          <a:ln>
            <a:noFill/>
          </a:ln>
        </p:spPr>
        <p:txBody>
          <a:bodyPr anchorCtr="0" anchor="b" bIns="0" lIns="0" spcFirstLastPara="1" rIns="0" wrap="square" tIns="45700">
            <a:normAutofit/>
          </a:bodyPr>
          <a:lstStyle/>
          <a:p>
            <a:pPr indent="0" lvl="0" marL="0" rtl="0" algn="r">
              <a:spcBef>
                <a:spcPts val="0"/>
              </a:spcBef>
              <a:spcAft>
                <a:spcPts val="0"/>
              </a:spcAft>
              <a:buClr>
                <a:srgbClr val="B1CBFF"/>
              </a:buClr>
              <a:buSzPts val="4400"/>
              <a:buFont typeface="Calibri"/>
              <a:buNone/>
            </a:pPr>
            <a:r>
              <a:rPr b="1" lang="ar-MA" sz="4400">
                <a:solidFill>
                  <a:srgbClr val="B1CBFF"/>
                </a:solidFill>
              </a:rPr>
              <a:t>أمثلة</a:t>
            </a:r>
            <a:endParaRPr sz="4400"/>
          </a:p>
        </p:txBody>
      </p:sp>
      <p:sp>
        <p:nvSpPr>
          <p:cNvPr id="181" name="Google Shape;181;p24"/>
          <p:cNvSpPr txBox="1"/>
          <p:nvPr>
            <p:ph idx="1" type="body"/>
          </p:nvPr>
        </p:nvSpPr>
        <p:spPr>
          <a:xfrm>
            <a:off x="428596" y="1928802"/>
            <a:ext cx="8229600" cy="4389120"/>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solidFill>
                  <a:srgbClr val="089CA2"/>
                </a:solidFill>
              </a:rPr>
              <a:t>أبو محمد رجل شجاع</a:t>
            </a:r>
            <a:endParaRPr b="1" sz="2800">
              <a:solidFill>
                <a:srgbClr val="089CA2"/>
              </a:solidFill>
            </a:endParaRPr>
          </a:p>
          <a:p>
            <a:pPr indent="-274320" lvl="0" marL="274320" rtl="0" algn="r">
              <a:spcBef>
                <a:spcPts val="560"/>
              </a:spcBef>
              <a:spcAft>
                <a:spcPts val="0"/>
              </a:spcAft>
              <a:buSzPts val="2660"/>
              <a:buNone/>
            </a:pPr>
            <a:r>
              <a:rPr b="1" lang="ar-MA" sz="2800"/>
              <a:t> أبو: مبتدأ مرفوع بالواو نيابة عن الضمة لأنه من الأسماء الخمسة وهو مضاف.</a:t>
            </a:r>
            <a:endParaRPr b="1" sz="2800"/>
          </a:p>
          <a:p>
            <a:pPr indent="-274320" lvl="0" marL="274320" rtl="0" algn="r">
              <a:spcBef>
                <a:spcPts val="560"/>
              </a:spcBef>
              <a:spcAft>
                <a:spcPts val="0"/>
              </a:spcAft>
              <a:buSzPts val="2660"/>
              <a:buNone/>
            </a:pPr>
            <a:r>
              <a:rPr b="1" lang="ar-MA" sz="2800"/>
              <a:t>محمد: مضاف إليه مجرور وعلامة جره الكسرة الظاهرة.</a:t>
            </a:r>
            <a:endParaRPr b="1" sz="2800"/>
          </a:p>
          <a:p>
            <a:pPr indent="-274320" lvl="0" marL="274320" rtl="0" algn="r">
              <a:spcBef>
                <a:spcPts val="560"/>
              </a:spcBef>
              <a:spcAft>
                <a:spcPts val="0"/>
              </a:spcAft>
              <a:buSzPts val="2660"/>
              <a:buNone/>
            </a:pPr>
            <a:r>
              <a:rPr b="1" lang="ar-MA" sz="2800"/>
              <a:t>رجل: خبر مرفوع وعلامة رفعه الضمة.</a:t>
            </a:r>
            <a:endParaRPr b="1" sz="2800"/>
          </a:p>
          <a:p>
            <a:pPr indent="-274320" lvl="0" marL="274320" rtl="0" algn="r">
              <a:spcBef>
                <a:spcPts val="560"/>
              </a:spcBef>
              <a:spcAft>
                <a:spcPts val="0"/>
              </a:spcAft>
              <a:buSzPts val="2660"/>
              <a:buNone/>
            </a:pPr>
            <a:r>
              <a:rPr b="1" lang="ar-MA" sz="2800"/>
              <a:t> شجاع: نعت مرفوع وعلامة رفعه الضمة.</a:t>
            </a:r>
            <a:endParaRPr b="1" sz="2800"/>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5"/>
          <p:cNvSpPr txBox="1"/>
          <p:nvPr>
            <p:ph type="title"/>
          </p:nvPr>
        </p:nvSpPr>
        <p:spPr>
          <a:xfrm>
            <a:off x="457200" y="704088"/>
            <a:ext cx="8305800" cy="4796614"/>
          </a:xfrm>
          <a:prstGeom prst="rect">
            <a:avLst/>
          </a:prstGeom>
          <a:noFill/>
          <a:ln>
            <a:noFill/>
          </a:ln>
        </p:spPr>
        <p:txBody>
          <a:bodyPr anchorCtr="0" anchor="b" bIns="0" lIns="0" spcFirstLastPara="1" rIns="0" wrap="square" tIns="45700">
            <a:normAutofit/>
          </a:bodyPr>
          <a:lstStyle/>
          <a:p>
            <a:pPr indent="0" lvl="0" marL="0" rtl="0" algn="r">
              <a:spcBef>
                <a:spcPts val="0"/>
              </a:spcBef>
              <a:spcAft>
                <a:spcPts val="0"/>
              </a:spcAft>
              <a:buClr>
                <a:srgbClr val="089CA2"/>
              </a:buClr>
              <a:buSzPts val="2800"/>
              <a:buFont typeface="Calibri"/>
              <a:buNone/>
            </a:pPr>
            <a:r>
              <a:rPr b="1" lang="ar-MA" sz="2800">
                <a:solidFill>
                  <a:srgbClr val="089CA2"/>
                </a:solidFill>
              </a:rPr>
              <a:t>إن أبا محمد رجل شجاعا</a:t>
            </a:r>
            <a:br>
              <a:rPr b="1" lang="ar-MA" sz="2800">
                <a:solidFill>
                  <a:schemeClr val="dk1"/>
                </a:solidFill>
              </a:rPr>
            </a:br>
            <a:r>
              <a:rPr b="1" lang="ar-MA" sz="2800">
                <a:solidFill>
                  <a:schemeClr val="dk1"/>
                </a:solidFill>
              </a:rPr>
              <a:t> إن: أداة نصب </a:t>
            </a:r>
            <a:br>
              <a:rPr b="1" lang="ar-MA" sz="2800">
                <a:solidFill>
                  <a:schemeClr val="dk1"/>
                </a:solidFill>
              </a:rPr>
            </a:br>
            <a:r>
              <a:rPr b="1" lang="ar-MA" sz="2800">
                <a:solidFill>
                  <a:schemeClr val="dk1"/>
                </a:solidFill>
              </a:rPr>
              <a:t> أبا: اسم إن منصوب وعلامة نصبه الألف نيابة عن الفتحة </a:t>
            </a:r>
            <a:br>
              <a:rPr b="1" lang="ar-MA" sz="2800">
                <a:solidFill>
                  <a:schemeClr val="dk1"/>
                </a:solidFill>
              </a:rPr>
            </a:br>
            <a:r>
              <a:rPr b="1" lang="ar-MA" sz="2800">
                <a:solidFill>
                  <a:schemeClr val="dk1"/>
                </a:solidFill>
              </a:rPr>
              <a:t> محمد: مضاف إليه مجرور وعلامة جره الكسرة </a:t>
            </a:r>
            <a:br>
              <a:rPr b="1" lang="ar-MA" sz="2800">
                <a:solidFill>
                  <a:schemeClr val="dk1"/>
                </a:solidFill>
              </a:rPr>
            </a:br>
            <a:r>
              <a:rPr b="1" lang="ar-MA" sz="2800">
                <a:solidFill>
                  <a:schemeClr val="dk1"/>
                </a:solidFill>
              </a:rPr>
              <a:t> رجل: خبر إن مرفوع وعلامة رفعه الضمة  </a:t>
            </a:r>
            <a:br>
              <a:rPr b="1" lang="ar-MA" sz="2800">
                <a:solidFill>
                  <a:schemeClr val="dk1"/>
                </a:solidFill>
              </a:rPr>
            </a:br>
            <a:r>
              <a:rPr b="1" lang="ar-MA" sz="2800">
                <a:solidFill>
                  <a:schemeClr val="dk1"/>
                </a:solidFill>
              </a:rPr>
              <a:t> شجاع: نعت مرفوع وعلامة رفعه الضمة </a:t>
            </a:r>
            <a:br>
              <a:rPr b="1" lang="ar-MA" sz="2800"/>
            </a:br>
            <a:r>
              <a:rPr b="1" lang="ar-MA" sz="2800"/>
              <a:t>  </a:t>
            </a:r>
            <a:br>
              <a:rPr b="1" lang="ar-MA" sz="2800"/>
            </a:br>
            <a:r>
              <a:rPr b="1" lang="ar-MA" sz="2800"/>
              <a:t> </a:t>
            </a:r>
            <a:endParaRPr/>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6"/>
          <p:cNvSpPr txBox="1"/>
          <p:nvPr>
            <p:ph type="title"/>
          </p:nvPr>
        </p:nvSpPr>
        <p:spPr>
          <a:xfrm>
            <a:off x="10787106" y="2214554"/>
            <a:ext cx="257148" cy="275476"/>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800"/>
              <a:buFont typeface="Calibri"/>
              <a:buNone/>
            </a:pPr>
            <a:r>
              <a:t/>
            </a:r>
            <a:endParaRPr sz="800"/>
          </a:p>
        </p:txBody>
      </p:sp>
      <p:sp>
        <p:nvSpPr>
          <p:cNvPr id="192" name="Google Shape;192;p26"/>
          <p:cNvSpPr txBox="1"/>
          <p:nvPr>
            <p:ph idx="1" type="body"/>
          </p:nvPr>
        </p:nvSpPr>
        <p:spPr>
          <a:xfrm>
            <a:off x="457200" y="1000108"/>
            <a:ext cx="8229600" cy="5324492"/>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solidFill>
                  <a:srgbClr val="089CA2"/>
                </a:solidFill>
              </a:rPr>
              <a:t>يعمل أبواك في المصنع</a:t>
            </a:r>
            <a:endParaRPr b="1" sz="2800">
              <a:solidFill>
                <a:srgbClr val="089CA2"/>
              </a:solidFill>
            </a:endParaRPr>
          </a:p>
          <a:p>
            <a:pPr indent="-274320" lvl="0" marL="274320" rtl="0" algn="r">
              <a:spcBef>
                <a:spcPts val="560"/>
              </a:spcBef>
              <a:spcAft>
                <a:spcPts val="0"/>
              </a:spcAft>
              <a:buSzPts val="2660"/>
              <a:buNone/>
            </a:pPr>
            <a:r>
              <a:rPr b="1" lang="ar-MA" sz="2800"/>
              <a:t>يعمل : فعل مضارع مرفوع وعلامة رفعه الضمة الظاهرة في آخره .</a:t>
            </a:r>
            <a:endParaRPr b="1" sz="2800"/>
          </a:p>
          <a:p>
            <a:pPr indent="-274320" lvl="0" marL="274320" rtl="0" algn="r">
              <a:spcBef>
                <a:spcPts val="560"/>
              </a:spcBef>
              <a:spcAft>
                <a:spcPts val="0"/>
              </a:spcAft>
              <a:buSzPts val="2660"/>
              <a:buNone/>
            </a:pPr>
            <a:r>
              <a:rPr b="1" lang="ar-MA" sz="2800"/>
              <a:t>أبواك : فاعل مرفوع وعلامة رفعه الألف لأنه مثنى وهو مضاف ، والكاف ضمير متصل مبني على الفتح في محل جر بالإضافة .</a:t>
            </a:r>
            <a:endParaRPr b="1" sz="2800"/>
          </a:p>
          <a:p>
            <a:pPr indent="-274320" lvl="0" marL="274320" rtl="0" algn="r">
              <a:spcBef>
                <a:spcPts val="560"/>
              </a:spcBef>
              <a:spcAft>
                <a:spcPts val="0"/>
              </a:spcAft>
              <a:buSzPts val="2660"/>
              <a:buNone/>
            </a:pPr>
            <a:r>
              <a:rPr b="1" lang="ar-MA" sz="2800"/>
              <a:t>في : حرف جر</a:t>
            </a:r>
            <a:endParaRPr b="1" sz="2800"/>
          </a:p>
          <a:p>
            <a:pPr indent="-274320" lvl="0" marL="274320" rtl="0" algn="r">
              <a:spcBef>
                <a:spcPts val="560"/>
              </a:spcBef>
              <a:spcAft>
                <a:spcPts val="0"/>
              </a:spcAft>
              <a:buSzPts val="2660"/>
              <a:buNone/>
            </a:pPr>
            <a:r>
              <a:rPr b="1" lang="ar-MA" sz="2800"/>
              <a:t>المصنع : اسم مجرور ( بفي ) وعلامة جره الكسرة الظاهرة على آخره ، والجار والمجرور متعلقان بالفعل ( يعمل ) .</a:t>
            </a:r>
            <a:endParaRPr b="1" sz="2800"/>
          </a:p>
        </p:txBody>
      </p:sp>
    </p:spTree>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7"/>
          <p:cNvSpPr txBox="1"/>
          <p:nvPr>
            <p:ph type="title"/>
          </p:nvPr>
        </p:nvSpPr>
        <p:spPr>
          <a:xfrm>
            <a:off x="10787106" y="1714488"/>
            <a:ext cx="828652" cy="561228"/>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800"/>
              <a:buFont typeface="Calibri"/>
              <a:buNone/>
            </a:pPr>
            <a:r>
              <a:t/>
            </a:r>
            <a:endParaRPr sz="800"/>
          </a:p>
        </p:txBody>
      </p:sp>
      <p:sp>
        <p:nvSpPr>
          <p:cNvPr id="198" name="Google Shape;198;p27"/>
          <p:cNvSpPr txBox="1"/>
          <p:nvPr>
            <p:ph idx="1" type="body"/>
          </p:nvPr>
        </p:nvSpPr>
        <p:spPr>
          <a:xfrm>
            <a:off x="457200" y="1000108"/>
            <a:ext cx="8229600" cy="5324492"/>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solidFill>
                  <a:srgbClr val="089CA2"/>
                </a:solidFill>
              </a:rPr>
              <a:t>كان أخوك مساعدا لذي الحاجة .</a:t>
            </a:r>
            <a:endParaRPr/>
          </a:p>
          <a:p>
            <a:pPr indent="-274320" lvl="0" marL="274320" rtl="0" algn="r">
              <a:spcBef>
                <a:spcPts val="560"/>
              </a:spcBef>
              <a:spcAft>
                <a:spcPts val="0"/>
              </a:spcAft>
              <a:buSzPts val="2660"/>
              <a:buNone/>
            </a:pPr>
            <a:r>
              <a:rPr b="1" lang="ar-MA" sz="2800"/>
              <a:t>كان : فعل ماض ناقص مبني على الفتح .</a:t>
            </a:r>
            <a:endParaRPr/>
          </a:p>
          <a:p>
            <a:pPr indent="-274320" lvl="0" marL="274320" rtl="0" algn="r">
              <a:spcBef>
                <a:spcPts val="560"/>
              </a:spcBef>
              <a:spcAft>
                <a:spcPts val="0"/>
              </a:spcAft>
              <a:buSzPts val="2660"/>
              <a:buNone/>
            </a:pPr>
            <a:r>
              <a:rPr b="1" lang="ar-MA" sz="2800"/>
              <a:t>أخوك : اسم كان مرفوع بالواو لأنه من الأسماء الخمسة وهو مضاف والكاف ضمير متصل مبني على الفتح في محل جر بالإضافة .</a:t>
            </a:r>
            <a:endParaRPr/>
          </a:p>
          <a:p>
            <a:pPr indent="-274320" lvl="0" marL="274320" rtl="0" algn="r">
              <a:spcBef>
                <a:spcPts val="560"/>
              </a:spcBef>
              <a:spcAft>
                <a:spcPts val="0"/>
              </a:spcAft>
              <a:buSzPts val="2660"/>
              <a:buNone/>
            </a:pPr>
            <a:r>
              <a:rPr b="1" lang="ar-MA" sz="2800"/>
              <a:t>مساعدا : خبر كان منصوب وعلامة نصبه الفتحة الظاهرة على آخره .</a:t>
            </a:r>
            <a:endParaRPr/>
          </a:p>
          <a:p>
            <a:pPr indent="-274320" lvl="0" marL="274320" rtl="0" algn="r">
              <a:spcBef>
                <a:spcPts val="560"/>
              </a:spcBef>
              <a:spcAft>
                <a:spcPts val="0"/>
              </a:spcAft>
              <a:buSzPts val="2660"/>
              <a:buNone/>
            </a:pPr>
            <a:r>
              <a:rPr b="1" lang="ar-MA" sz="2800"/>
              <a:t>لذي : اللام حرف جر ، ذي : اسم مجرور بـ ( اللام ) وعلامة جره الياء لأنه من الأسماء الخمسة ، وهو مضاف .</a:t>
            </a:r>
            <a:endParaRPr/>
          </a:p>
          <a:p>
            <a:pPr indent="-274320" lvl="0" marL="274320" rtl="0" algn="r">
              <a:spcBef>
                <a:spcPts val="560"/>
              </a:spcBef>
              <a:spcAft>
                <a:spcPts val="0"/>
              </a:spcAft>
              <a:buSzPts val="2660"/>
              <a:buNone/>
            </a:pPr>
            <a:r>
              <a:rPr b="1" lang="ar-MA" sz="2800"/>
              <a:t>الحاجة : مضاف إليه مجرور وعلامة جره الكسرة الظاهرة على آخره .</a:t>
            </a:r>
            <a:endParaRPr b="1" sz="2800"/>
          </a:p>
        </p:txBody>
      </p:sp>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8"/>
          <p:cNvSpPr/>
          <p:nvPr/>
        </p:nvSpPr>
        <p:spPr>
          <a:xfrm>
            <a:off x="642910" y="1714488"/>
            <a:ext cx="7429552" cy="3357586"/>
          </a:xfrm>
          <a:prstGeom prst="cloud">
            <a:avLst/>
          </a:prstGeom>
          <a:gradFill>
            <a:gsLst>
              <a:gs pos="0">
                <a:srgbClr val="88EAC1"/>
              </a:gs>
              <a:gs pos="43000">
                <a:srgbClr val="B7F7DB"/>
              </a:gs>
              <a:gs pos="93000">
                <a:srgbClr val="E9FCF3"/>
              </a:gs>
              <a:gs pos="100000">
                <a:srgbClr val="F6FFFB"/>
              </a:gs>
            </a:gsLst>
            <a:path path="circle">
              <a:fillToRect b="50%" l="50%" r="50%" t="50%"/>
            </a:path>
            <a:tileRect/>
          </a:gradFill>
          <a:ln cap="flat" cmpd="sng" w="9525">
            <a:solidFill>
              <a:srgbClr val="089971"/>
            </a:solidFill>
            <a:prstDash val="solid"/>
            <a:round/>
            <a:headEnd len="sm" w="sm" type="none"/>
            <a:tailEnd len="sm" w="sm" type="none"/>
          </a:ln>
          <a:effectLst>
            <a:outerShdw blurRad="57150" rotWithShape="0" algn="ctr" dir="5400000" dist="38100">
              <a:srgbClr val="000000"/>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ar-MA" sz="4000" cap="none">
                <a:solidFill>
                  <a:srgbClr val="5F86D2"/>
                </a:solidFill>
                <a:latin typeface="Constantia"/>
                <a:ea typeface="Constantia"/>
                <a:cs typeface="Constantia"/>
                <a:sym typeface="Constantia"/>
              </a:rPr>
              <a:t>شكرا على حسن انتباهكم </a:t>
            </a:r>
            <a:endParaRPr b="1" sz="4000" cap="none">
              <a:solidFill>
                <a:srgbClr val="5F86D2"/>
              </a:solidFill>
              <a:latin typeface="Constantia"/>
              <a:ea typeface="Constantia"/>
              <a:cs typeface="Constantia"/>
              <a:sym typeface="Constantia"/>
            </a:endParaRP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4"/>
          <p:cNvSpPr txBox="1"/>
          <p:nvPr>
            <p:ph type="title"/>
          </p:nvPr>
        </p:nvSpPr>
        <p:spPr>
          <a:xfrm>
            <a:off x="457200" y="714356"/>
            <a:ext cx="8229600" cy="1357322"/>
          </a:xfrm>
          <a:prstGeom prst="rect">
            <a:avLst/>
          </a:prstGeom>
          <a:noFill/>
          <a:ln>
            <a:noFill/>
          </a:ln>
        </p:spPr>
        <p:txBody>
          <a:bodyPr anchorCtr="0" anchor="b" bIns="0" lIns="0" spcFirstLastPara="1" rIns="0" wrap="square" tIns="45700">
            <a:noAutofit/>
          </a:bodyPr>
          <a:lstStyle/>
          <a:p>
            <a:pPr indent="0" lvl="0" marL="0" rtl="0" algn="r">
              <a:spcBef>
                <a:spcPts val="0"/>
              </a:spcBef>
              <a:spcAft>
                <a:spcPts val="0"/>
              </a:spcAft>
              <a:buClr>
                <a:srgbClr val="B1CBFF"/>
              </a:buClr>
              <a:buSzPts val="4400"/>
              <a:buFont typeface="Calibri"/>
              <a:buNone/>
            </a:pPr>
            <a:r>
              <a:rPr b="1" lang="ar-MA" sz="4400">
                <a:solidFill>
                  <a:srgbClr val="B1CBFF"/>
                </a:solidFill>
              </a:rPr>
              <a:t>محاور العرض </a:t>
            </a:r>
            <a:br>
              <a:rPr b="1" lang="ar-MA" sz="4400">
                <a:solidFill>
                  <a:srgbClr val="B1CBFF"/>
                </a:solidFill>
              </a:rPr>
            </a:br>
            <a:endParaRPr b="1" sz="4400">
              <a:solidFill>
                <a:srgbClr val="B1CBFF"/>
              </a:solidFill>
            </a:endParaRPr>
          </a:p>
        </p:txBody>
      </p:sp>
      <p:grpSp>
        <p:nvGrpSpPr>
          <p:cNvPr id="105" name="Google Shape;105;p14"/>
          <p:cNvGrpSpPr/>
          <p:nvPr/>
        </p:nvGrpSpPr>
        <p:grpSpPr>
          <a:xfrm>
            <a:off x="1641966" y="1306659"/>
            <a:ext cx="5860067" cy="5316226"/>
            <a:chOff x="1641966" y="20799"/>
            <a:chExt cx="5860067" cy="5316226"/>
          </a:xfrm>
        </p:grpSpPr>
        <p:sp>
          <p:nvSpPr>
            <p:cNvPr id="106" name="Google Shape;106;p14"/>
            <p:cNvSpPr/>
            <p:nvPr/>
          </p:nvSpPr>
          <p:spPr>
            <a:xfrm>
              <a:off x="3671610" y="2364430"/>
              <a:ext cx="1800779" cy="1800779"/>
            </a:xfrm>
            <a:prstGeom prst="ellipse">
              <a:avLst/>
            </a:prstGeom>
            <a:gradFill>
              <a:gsLst>
                <a:gs pos="0">
                  <a:srgbClr val="00ADB9"/>
                </a:gs>
                <a:gs pos="68000">
                  <a:srgbClr val="60DEE7"/>
                </a:gs>
                <a:gs pos="100000">
                  <a:srgbClr val="ADF3F9"/>
                </a:gs>
              </a:gsLst>
              <a:path path="circle">
                <a:fillToRect b="50%" l="50%" r="50%" t="50%"/>
              </a:path>
              <a:tileRect/>
            </a:gradFill>
            <a:ln cap="flat" cmpd="sng" w="9525">
              <a:solidFill>
                <a:srgbClr val="0599A0"/>
              </a:solidFill>
              <a:prstDash val="solid"/>
              <a:round/>
              <a:headEnd len="sm" w="sm" type="none"/>
              <a:tailEnd len="sm" w="sm" type="none"/>
            </a:ln>
            <a:effectLst>
              <a:outerShdw blurRad="57150" rotWithShape="0" algn="ctr" dir="5400000" dist="38100">
                <a:srgbClr val="014649">
                  <a:alpha val="47843"/>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4"/>
            <p:cNvSpPr txBox="1"/>
            <p:nvPr/>
          </p:nvSpPr>
          <p:spPr>
            <a:xfrm>
              <a:off x="3935328" y="2628148"/>
              <a:ext cx="1273343" cy="1273343"/>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Clr>
                  <a:srgbClr val="F8F8F8"/>
                </a:buClr>
                <a:buSzPts val="3200"/>
                <a:buFont typeface="Constantia"/>
                <a:buNone/>
              </a:pPr>
              <a:r>
                <a:rPr b="1" lang="ar-MA" sz="3200" cap="none">
                  <a:solidFill>
                    <a:srgbClr val="F8F8F8"/>
                  </a:solidFill>
                  <a:latin typeface="Constantia"/>
                  <a:ea typeface="Constantia"/>
                  <a:cs typeface="Constantia"/>
                  <a:sym typeface="Constantia"/>
                </a:rPr>
                <a:t>الأسماء الستة</a:t>
              </a:r>
              <a:endParaRPr b="1" sz="3200" cap="none">
                <a:solidFill>
                  <a:srgbClr val="F8F8F8"/>
                </a:solidFill>
                <a:latin typeface="Constantia"/>
                <a:ea typeface="Constantia"/>
                <a:cs typeface="Constantia"/>
                <a:sym typeface="Constantia"/>
              </a:endParaRPr>
            </a:p>
          </p:txBody>
        </p:sp>
        <p:sp>
          <p:nvSpPr>
            <p:cNvPr id="108" name="Google Shape;108;p14"/>
            <p:cNvSpPr/>
            <p:nvPr/>
          </p:nvSpPr>
          <p:spPr>
            <a:xfrm rot="-5400000">
              <a:off x="4300574" y="2075281"/>
              <a:ext cx="542851" cy="35448"/>
            </a:xfrm>
            <a:custGeom>
              <a:rect b="b" l="l" r="r" t="t"/>
              <a:pathLst>
                <a:path extrusionOk="0" h="120000" w="120000">
                  <a:moveTo>
                    <a:pt x="0" y="60000"/>
                  </a:moveTo>
                  <a:lnTo>
                    <a:pt x="120000" y="60000"/>
                  </a:lnTo>
                </a:path>
              </a:pathLst>
            </a:custGeom>
            <a:noFill/>
            <a:ln cap="flat" cmpd="sng" w="25400">
              <a:solidFill>
                <a:srgbClr val="2072C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4"/>
            <p:cNvSpPr txBox="1"/>
            <p:nvPr/>
          </p:nvSpPr>
          <p:spPr>
            <a:xfrm rot="-5400000">
              <a:off x="4558428" y="2079433"/>
              <a:ext cx="27142" cy="27142"/>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onstantia"/>
                <a:buNone/>
              </a:pPr>
              <a:r>
                <a:t/>
              </a:r>
              <a:endParaRPr sz="500">
                <a:solidFill>
                  <a:schemeClr val="dk1"/>
                </a:solidFill>
                <a:latin typeface="Constantia"/>
                <a:ea typeface="Constantia"/>
                <a:cs typeface="Constantia"/>
                <a:sym typeface="Constantia"/>
              </a:endParaRPr>
            </a:p>
          </p:txBody>
        </p:sp>
        <p:sp>
          <p:nvSpPr>
            <p:cNvPr id="110" name="Google Shape;110;p14"/>
            <p:cNvSpPr/>
            <p:nvPr/>
          </p:nvSpPr>
          <p:spPr>
            <a:xfrm>
              <a:off x="3671610" y="20799"/>
              <a:ext cx="1800779" cy="1800779"/>
            </a:xfrm>
            <a:prstGeom prst="ellipse">
              <a:avLst/>
            </a:prstGeom>
            <a:gradFill>
              <a:gsLst>
                <a:gs pos="0">
                  <a:srgbClr val="00ADB9"/>
                </a:gs>
                <a:gs pos="68000">
                  <a:srgbClr val="60DEE7"/>
                </a:gs>
                <a:gs pos="100000">
                  <a:srgbClr val="ADF3F9"/>
                </a:gs>
              </a:gsLst>
              <a:path path="circle">
                <a:fillToRect b="50%" l="50%" r="50%" t="50%"/>
              </a:path>
              <a:tileRect/>
            </a:gradFill>
            <a:ln cap="flat" cmpd="sng" w="9525">
              <a:solidFill>
                <a:srgbClr val="0599A0"/>
              </a:solidFill>
              <a:prstDash val="solid"/>
              <a:round/>
              <a:headEnd len="sm" w="sm" type="none"/>
              <a:tailEnd len="sm" w="sm" type="none"/>
            </a:ln>
            <a:effectLst>
              <a:outerShdw blurRad="57150" rotWithShape="0" algn="ctr" dir="5400000" dist="38100">
                <a:srgbClr val="014649">
                  <a:alpha val="47843"/>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4"/>
            <p:cNvSpPr txBox="1"/>
            <p:nvPr/>
          </p:nvSpPr>
          <p:spPr>
            <a:xfrm>
              <a:off x="3935328" y="284517"/>
              <a:ext cx="1273343" cy="1273343"/>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Clr>
                  <a:srgbClr val="F8F8F8"/>
                </a:buClr>
                <a:buSzPts val="3200"/>
                <a:buFont typeface="Constantia"/>
                <a:buNone/>
              </a:pPr>
              <a:r>
                <a:rPr b="1" lang="ar-MA" sz="3200" cap="none">
                  <a:solidFill>
                    <a:srgbClr val="F8F8F8"/>
                  </a:solidFill>
                  <a:latin typeface="Constantia"/>
                  <a:ea typeface="Constantia"/>
                  <a:cs typeface="Constantia"/>
                  <a:sym typeface="Constantia"/>
                </a:rPr>
                <a:t>تمهيد</a:t>
              </a:r>
              <a:endParaRPr sz="3200">
                <a:solidFill>
                  <a:schemeClr val="lt1"/>
                </a:solidFill>
                <a:latin typeface="Constantia"/>
                <a:ea typeface="Constantia"/>
                <a:cs typeface="Constantia"/>
                <a:sym typeface="Constantia"/>
              </a:endParaRPr>
            </a:p>
          </p:txBody>
        </p:sp>
        <p:sp>
          <p:nvSpPr>
            <p:cNvPr id="112" name="Google Shape;112;p14"/>
            <p:cNvSpPr/>
            <p:nvPr/>
          </p:nvSpPr>
          <p:spPr>
            <a:xfrm rot="1800000">
              <a:off x="5315396" y="3833004"/>
              <a:ext cx="542851" cy="35448"/>
            </a:xfrm>
            <a:custGeom>
              <a:rect b="b" l="l" r="r" t="t"/>
              <a:pathLst>
                <a:path extrusionOk="0" h="120000" w="120000">
                  <a:moveTo>
                    <a:pt x="0" y="60000"/>
                  </a:moveTo>
                  <a:lnTo>
                    <a:pt x="120000" y="60000"/>
                  </a:lnTo>
                </a:path>
              </a:pathLst>
            </a:custGeom>
            <a:noFill/>
            <a:ln cap="flat" cmpd="sng" w="25400">
              <a:solidFill>
                <a:srgbClr val="2072C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4"/>
            <p:cNvSpPr txBox="1"/>
            <p:nvPr/>
          </p:nvSpPr>
          <p:spPr>
            <a:xfrm rot="1800000">
              <a:off x="5573250" y="3837157"/>
              <a:ext cx="27142" cy="27142"/>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onstantia"/>
                <a:buNone/>
              </a:pPr>
              <a:r>
                <a:t/>
              </a:r>
              <a:endParaRPr sz="500">
                <a:solidFill>
                  <a:schemeClr val="dk1"/>
                </a:solidFill>
                <a:latin typeface="Constantia"/>
                <a:ea typeface="Constantia"/>
                <a:cs typeface="Constantia"/>
                <a:sym typeface="Constantia"/>
              </a:endParaRPr>
            </a:p>
          </p:txBody>
        </p:sp>
        <p:sp>
          <p:nvSpPr>
            <p:cNvPr id="114" name="Google Shape;114;p14"/>
            <p:cNvSpPr/>
            <p:nvPr/>
          </p:nvSpPr>
          <p:spPr>
            <a:xfrm>
              <a:off x="5701254" y="3536246"/>
              <a:ext cx="1800779" cy="1800779"/>
            </a:xfrm>
            <a:prstGeom prst="ellipse">
              <a:avLst/>
            </a:prstGeom>
            <a:gradFill>
              <a:gsLst>
                <a:gs pos="0">
                  <a:srgbClr val="00ADB9"/>
                </a:gs>
                <a:gs pos="68000">
                  <a:srgbClr val="60DEE7"/>
                </a:gs>
                <a:gs pos="100000">
                  <a:srgbClr val="ADF3F9"/>
                </a:gs>
              </a:gsLst>
              <a:path path="circle">
                <a:fillToRect b="50%" l="50%" r="50%" t="50%"/>
              </a:path>
              <a:tileRect/>
            </a:gradFill>
            <a:ln cap="flat" cmpd="sng" w="9525">
              <a:solidFill>
                <a:srgbClr val="0599A0"/>
              </a:solidFill>
              <a:prstDash val="solid"/>
              <a:round/>
              <a:headEnd len="sm" w="sm" type="none"/>
              <a:tailEnd len="sm" w="sm" type="none"/>
            </a:ln>
            <a:effectLst>
              <a:outerShdw blurRad="57150" rotWithShape="0" algn="ctr" dir="5400000" dist="38100">
                <a:srgbClr val="014649">
                  <a:alpha val="47843"/>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4"/>
            <p:cNvSpPr txBox="1"/>
            <p:nvPr/>
          </p:nvSpPr>
          <p:spPr>
            <a:xfrm>
              <a:off x="5964972" y="3799964"/>
              <a:ext cx="1273343" cy="1273343"/>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Clr>
                  <a:srgbClr val="F8F8F8"/>
                </a:buClr>
                <a:buSzPts val="3200"/>
                <a:buFont typeface="Constantia"/>
                <a:buNone/>
              </a:pPr>
              <a:r>
                <a:rPr b="1" lang="ar-MA" sz="3200" cap="none">
                  <a:solidFill>
                    <a:srgbClr val="F8F8F8"/>
                  </a:solidFill>
                  <a:latin typeface="Constantia"/>
                  <a:ea typeface="Constantia"/>
                  <a:cs typeface="Constantia"/>
                  <a:sym typeface="Constantia"/>
                </a:rPr>
                <a:t>إعراب</a:t>
              </a:r>
              <a:endParaRPr sz="3200">
                <a:solidFill>
                  <a:schemeClr val="lt1"/>
                </a:solidFill>
                <a:latin typeface="Constantia"/>
                <a:ea typeface="Constantia"/>
                <a:cs typeface="Constantia"/>
                <a:sym typeface="Constantia"/>
              </a:endParaRPr>
            </a:p>
          </p:txBody>
        </p:sp>
        <p:sp>
          <p:nvSpPr>
            <p:cNvPr id="116" name="Google Shape;116;p14"/>
            <p:cNvSpPr/>
            <p:nvPr/>
          </p:nvSpPr>
          <p:spPr>
            <a:xfrm rot="9000000">
              <a:off x="3285752" y="3833004"/>
              <a:ext cx="542851" cy="35448"/>
            </a:xfrm>
            <a:custGeom>
              <a:rect b="b" l="l" r="r" t="t"/>
              <a:pathLst>
                <a:path extrusionOk="0" h="120000" w="120000">
                  <a:moveTo>
                    <a:pt x="0" y="60000"/>
                  </a:moveTo>
                  <a:lnTo>
                    <a:pt x="120000" y="60000"/>
                  </a:lnTo>
                </a:path>
              </a:pathLst>
            </a:custGeom>
            <a:noFill/>
            <a:ln cap="flat" cmpd="sng" w="25400">
              <a:solidFill>
                <a:srgbClr val="2072C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4"/>
            <p:cNvSpPr txBox="1"/>
            <p:nvPr/>
          </p:nvSpPr>
          <p:spPr>
            <a:xfrm rot="-1800000">
              <a:off x="3543606" y="3837157"/>
              <a:ext cx="27142" cy="27142"/>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onstantia"/>
                <a:buNone/>
              </a:pPr>
              <a:r>
                <a:t/>
              </a:r>
              <a:endParaRPr sz="500">
                <a:solidFill>
                  <a:schemeClr val="dk1"/>
                </a:solidFill>
                <a:latin typeface="Constantia"/>
                <a:ea typeface="Constantia"/>
                <a:cs typeface="Constantia"/>
                <a:sym typeface="Constantia"/>
              </a:endParaRPr>
            </a:p>
          </p:txBody>
        </p:sp>
        <p:sp>
          <p:nvSpPr>
            <p:cNvPr id="118" name="Google Shape;118;p14"/>
            <p:cNvSpPr/>
            <p:nvPr/>
          </p:nvSpPr>
          <p:spPr>
            <a:xfrm>
              <a:off x="1641966" y="3536246"/>
              <a:ext cx="1800779" cy="1800779"/>
            </a:xfrm>
            <a:prstGeom prst="ellipse">
              <a:avLst/>
            </a:prstGeom>
            <a:gradFill>
              <a:gsLst>
                <a:gs pos="0">
                  <a:srgbClr val="00ADB9"/>
                </a:gs>
                <a:gs pos="68000">
                  <a:srgbClr val="60DEE7"/>
                </a:gs>
                <a:gs pos="100000">
                  <a:srgbClr val="ADF3F9"/>
                </a:gs>
              </a:gsLst>
              <a:path path="circle">
                <a:fillToRect b="50%" l="50%" r="50%" t="50%"/>
              </a:path>
              <a:tileRect/>
            </a:gradFill>
            <a:ln cap="flat" cmpd="sng" w="9525">
              <a:solidFill>
                <a:srgbClr val="0599A0"/>
              </a:solidFill>
              <a:prstDash val="solid"/>
              <a:round/>
              <a:headEnd len="sm" w="sm" type="none"/>
              <a:tailEnd len="sm" w="sm" type="none"/>
            </a:ln>
            <a:effectLst>
              <a:outerShdw blurRad="57150" rotWithShape="0" algn="ctr" dir="5400000" dist="38100">
                <a:srgbClr val="014649">
                  <a:alpha val="47843"/>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4"/>
            <p:cNvSpPr txBox="1"/>
            <p:nvPr/>
          </p:nvSpPr>
          <p:spPr>
            <a:xfrm>
              <a:off x="1905684" y="3799964"/>
              <a:ext cx="1273343" cy="1273343"/>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Clr>
                  <a:srgbClr val="F8F8F8"/>
                </a:buClr>
                <a:buSzPts val="3200"/>
                <a:buFont typeface="Constantia"/>
                <a:buNone/>
              </a:pPr>
              <a:r>
                <a:rPr b="1" lang="ar-MA" sz="3200" cap="none">
                  <a:solidFill>
                    <a:srgbClr val="F8F8F8"/>
                  </a:solidFill>
                  <a:latin typeface="Constantia"/>
                  <a:ea typeface="Constantia"/>
                  <a:cs typeface="Constantia"/>
                  <a:sym typeface="Constantia"/>
                </a:rPr>
                <a:t>شروط إعراب الأسماء الستة</a:t>
              </a:r>
              <a:endParaRPr b="1" sz="3200" cap="none">
                <a:solidFill>
                  <a:srgbClr val="F8F8F8"/>
                </a:solidFill>
                <a:latin typeface="Constantia"/>
                <a:ea typeface="Constantia"/>
                <a:cs typeface="Constantia"/>
                <a:sym typeface="Constantia"/>
              </a:endParaRPr>
            </a:p>
          </p:txBody>
        </p:sp>
      </p:gr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5"/>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r">
              <a:spcBef>
                <a:spcPts val="0"/>
              </a:spcBef>
              <a:spcAft>
                <a:spcPts val="0"/>
              </a:spcAft>
              <a:buClr>
                <a:srgbClr val="B1CBFF"/>
              </a:buClr>
              <a:buSzPts val="4400"/>
              <a:buFont typeface="Calibri"/>
              <a:buNone/>
            </a:pPr>
            <a:r>
              <a:rPr b="1" lang="ar-MA" sz="4400">
                <a:solidFill>
                  <a:srgbClr val="B1CBFF"/>
                </a:solidFill>
              </a:rPr>
              <a:t>تمهيد</a:t>
            </a:r>
            <a:endParaRPr b="1" sz="4400">
              <a:solidFill>
                <a:srgbClr val="02485C"/>
              </a:solidFill>
            </a:endParaRPr>
          </a:p>
        </p:txBody>
      </p:sp>
      <p:sp>
        <p:nvSpPr>
          <p:cNvPr id="125" name="Google Shape;125;p15"/>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t>عبارة عن خمسة أسماء هم (أب، أخ، حم، فو، ذو)، وقد أُضيف إليهم هَنٌ، ولتلك الأسماء علامات إعرابية تختص بها، ففي حالة الرفع تكون علامة الرفع الواو، وحالة النصب تكون علامة النصب الألف، وفي حالة الجر فتكون علامة الجر الياء، أما الحرف السادس هَنٌ فغالبًا ما يُعرب بحركات وليس علامات فرعية.</a:t>
            </a:r>
            <a:endParaRPr sz="2800"/>
          </a:p>
        </p:txBody>
      </p:sp>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6"/>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r">
              <a:spcBef>
                <a:spcPts val="0"/>
              </a:spcBef>
              <a:spcAft>
                <a:spcPts val="0"/>
              </a:spcAft>
              <a:buClr>
                <a:srgbClr val="B1CBFF"/>
              </a:buClr>
              <a:buSzPts val="4400"/>
              <a:buFont typeface="Calibri"/>
              <a:buNone/>
            </a:pPr>
            <a:r>
              <a:rPr b="1" lang="ar-MA" sz="4400">
                <a:solidFill>
                  <a:srgbClr val="B1CBFF"/>
                </a:solidFill>
              </a:rPr>
              <a:t>معاني الأسماء الستة</a:t>
            </a:r>
            <a:endParaRPr b="1" sz="4400">
              <a:solidFill>
                <a:srgbClr val="B1CBFF"/>
              </a:solidFill>
            </a:endParaRPr>
          </a:p>
        </p:txBody>
      </p:sp>
      <p:sp>
        <p:nvSpPr>
          <p:cNvPr id="131" name="Google Shape;131;p1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1" algn="r">
              <a:spcBef>
                <a:spcPts val="0"/>
              </a:spcBef>
              <a:spcAft>
                <a:spcPts val="0"/>
              </a:spcAft>
              <a:buSzPts val="2660"/>
              <a:buNone/>
            </a:pPr>
            <a:r>
              <a:rPr b="1" lang="ar-MA" sz="2800"/>
              <a:t>أب: بمعنى الوالد</a:t>
            </a:r>
            <a:endParaRPr/>
          </a:p>
          <a:p>
            <a:pPr indent="-274320" lvl="0" marL="274320" rtl="1" algn="r">
              <a:spcBef>
                <a:spcPts val="560"/>
              </a:spcBef>
              <a:spcAft>
                <a:spcPts val="0"/>
              </a:spcAft>
              <a:buSzPts val="2660"/>
              <a:buNone/>
            </a:pPr>
            <a:r>
              <a:rPr b="1" lang="ar-MA" sz="2800"/>
              <a:t>أخ: بمعنى الشقيق.</a:t>
            </a:r>
            <a:endParaRPr/>
          </a:p>
          <a:p>
            <a:pPr indent="-274320" lvl="0" marL="274320" rtl="1" algn="r">
              <a:spcBef>
                <a:spcPts val="560"/>
              </a:spcBef>
              <a:spcAft>
                <a:spcPts val="0"/>
              </a:spcAft>
              <a:buSzPts val="2660"/>
              <a:buNone/>
            </a:pPr>
            <a:r>
              <a:rPr b="1" lang="ar-MA" sz="2800"/>
              <a:t>حمُ: بمعنى والد الزوجة أو الزوج.</a:t>
            </a:r>
            <a:endParaRPr/>
          </a:p>
          <a:p>
            <a:pPr indent="-274320" lvl="0" marL="274320" rtl="1" algn="r">
              <a:spcBef>
                <a:spcPts val="560"/>
              </a:spcBef>
              <a:spcAft>
                <a:spcPts val="0"/>
              </a:spcAft>
              <a:buSzPts val="2660"/>
              <a:buNone/>
            </a:pPr>
            <a:r>
              <a:rPr b="1" lang="ar-MA" sz="2800"/>
              <a:t>فو: بمعنى فم.</a:t>
            </a:r>
            <a:endParaRPr/>
          </a:p>
          <a:p>
            <a:pPr indent="-274320" lvl="0" marL="274320" rtl="1" algn="r">
              <a:spcBef>
                <a:spcPts val="560"/>
              </a:spcBef>
              <a:spcAft>
                <a:spcPts val="0"/>
              </a:spcAft>
              <a:buSzPts val="2660"/>
              <a:buNone/>
            </a:pPr>
            <a:r>
              <a:rPr b="1" lang="ar-MA" sz="2800"/>
              <a:t>ذو: بمعنى صاحب.</a:t>
            </a:r>
            <a:endParaRPr/>
          </a:p>
          <a:p>
            <a:pPr indent="-274320" lvl="0" marL="274320" rtl="1" algn="r">
              <a:spcBef>
                <a:spcPts val="560"/>
              </a:spcBef>
              <a:spcAft>
                <a:spcPts val="0"/>
              </a:spcAft>
              <a:buSzPts val="2660"/>
              <a:buNone/>
            </a:pPr>
            <a:r>
              <a:rPr b="1" lang="ar-MA" sz="2800"/>
              <a:t>هن:كناية عن كل شيء يستفحش ذكره.</a:t>
            </a:r>
            <a:endParaRPr b="1" sz="2800"/>
          </a:p>
          <a:p>
            <a:pPr indent="-274320" lvl="0" marL="274320" rtl="0" algn="l">
              <a:spcBef>
                <a:spcPts val="520"/>
              </a:spcBef>
              <a:spcAft>
                <a:spcPts val="0"/>
              </a:spcAft>
              <a:buSzPts val="2470"/>
              <a:buNone/>
            </a:pPr>
            <a:r>
              <a:t/>
            </a:r>
            <a:endParaRPr/>
          </a:p>
        </p:txBody>
      </p:sp>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7"/>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r">
              <a:spcBef>
                <a:spcPts val="0"/>
              </a:spcBef>
              <a:spcAft>
                <a:spcPts val="0"/>
              </a:spcAft>
              <a:buClr>
                <a:srgbClr val="B1CBFF"/>
              </a:buClr>
              <a:buSzPts val="4400"/>
              <a:buFont typeface="Calibri"/>
              <a:buNone/>
            </a:pPr>
            <a:r>
              <a:rPr b="1" lang="ar-MA" sz="4400">
                <a:solidFill>
                  <a:srgbClr val="B1CBFF"/>
                </a:solidFill>
              </a:rPr>
              <a:t>شروط إعراب الأسماء الستة</a:t>
            </a:r>
            <a:endParaRPr b="1" sz="4400">
              <a:solidFill>
                <a:srgbClr val="B1CBFF"/>
              </a:solidFill>
            </a:endParaRPr>
          </a:p>
        </p:txBody>
      </p:sp>
      <p:sp>
        <p:nvSpPr>
          <p:cNvPr id="137" name="Google Shape;137;p17"/>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514350" lvl="0" marL="514350" rtl="1" algn="r">
              <a:spcBef>
                <a:spcPts val="0"/>
              </a:spcBef>
              <a:spcAft>
                <a:spcPts val="0"/>
              </a:spcAft>
              <a:buSzPts val="2660"/>
              <a:buFont typeface="Noto Sans Symbols"/>
              <a:buChar char="✔"/>
            </a:pPr>
            <a:r>
              <a:rPr b="1" lang="ar-MA" sz="2800">
                <a:solidFill>
                  <a:srgbClr val="4FCEFF"/>
                </a:solidFill>
              </a:rPr>
              <a:t>أن تكون هذه الأسماء مفردة:</a:t>
            </a:r>
            <a:endParaRPr/>
          </a:p>
          <a:p>
            <a:pPr indent="-274320" lvl="0" marL="274320" rtl="1" algn="r">
              <a:spcBef>
                <a:spcPts val="560"/>
              </a:spcBef>
              <a:spcAft>
                <a:spcPts val="0"/>
              </a:spcAft>
              <a:buSzPts val="2660"/>
              <a:buNone/>
            </a:pPr>
            <a:r>
              <a:rPr b="1" lang="ar-MA" sz="2800"/>
              <a:t>فلو كانت مثنى تعرب إعراب المثنى ، بالألف رفعا وبالياء نصبا وجرا  مثل : حضر أبوان _ رحم الله أبوين صالحين _سلمت على أبوين صالحين .</a:t>
            </a:r>
            <a:endParaRPr/>
          </a:p>
          <a:p>
            <a:pPr indent="-274320" lvl="0" marL="274320" rtl="1" algn="r">
              <a:spcBef>
                <a:spcPts val="560"/>
              </a:spcBef>
              <a:spcAft>
                <a:spcPts val="0"/>
              </a:spcAft>
              <a:buSzPts val="2660"/>
              <a:buNone/>
            </a:pPr>
            <a:r>
              <a:rPr b="1" lang="ar-MA" sz="2800"/>
              <a:t>أما إذا كانت جمعا فإنها تعرب وتكون علامة الإعراب الحركات الأصلية ، مثل حضر إخوان طيبون - رحم الله إخوانا طيبين -  سلمت على إخوان طيبين.</a:t>
            </a:r>
            <a:endParaRPr b="1" sz="2800"/>
          </a:p>
        </p:txBody>
      </p:sp>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8"/>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177800" lvl="0" marL="0" rtl="1" algn="r">
              <a:spcBef>
                <a:spcPts val="0"/>
              </a:spcBef>
              <a:spcAft>
                <a:spcPts val="0"/>
              </a:spcAft>
              <a:buClr>
                <a:srgbClr val="4FCEFF"/>
              </a:buClr>
              <a:buSzPts val="2800"/>
              <a:buFont typeface="Noto Sans Symbols"/>
              <a:buChar char="✔"/>
            </a:pPr>
            <a:r>
              <a:rPr b="1" lang="ar-MA" sz="2800">
                <a:solidFill>
                  <a:srgbClr val="4FCEFF"/>
                </a:solidFill>
              </a:rPr>
              <a:t>  أن تكون هذه الأسماء مضافة :</a:t>
            </a:r>
            <a:endParaRPr b="1" sz="2800">
              <a:solidFill>
                <a:srgbClr val="4FCEFF"/>
              </a:solidFill>
            </a:endParaRPr>
          </a:p>
        </p:txBody>
      </p:sp>
      <p:sp>
        <p:nvSpPr>
          <p:cNvPr id="143" name="Google Shape;143;p18"/>
          <p:cNvSpPr txBox="1"/>
          <p:nvPr>
            <p:ph idx="1" type="body"/>
          </p:nvPr>
        </p:nvSpPr>
        <p:spPr>
          <a:xfrm>
            <a:off x="457200" y="1935480"/>
            <a:ext cx="8229600" cy="1564958"/>
          </a:xfrm>
          <a:prstGeom prst="rect">
            <a:avLst/>
          </a:prstGeom>
          <a:noFill/>
          <a:ln>
            <a:noFill/>
          </a:ln>
        </p:spPr>
        <p:txBody>
          <a:bodyPr anchorCtr="0" anchor="t" bIns="45700" lIns="91425" spcFirstLastPara="1" rIns="91425" wrap="square" tIns="45700">
            <a:normAutofit lnSpcReduction="10000"/>
          </a:bodyPr>
          <a:lstStyle/>
          <a:p>
            <a:pPr indent="-274320" lvl="0" marL="274320" rtl="0" algn="r">
              <a:spcBef>
                <a:spcPts val="0"/>
              </a:spcBef>
              <a:spcAft>
                <a:spcPts val="0"/>
              </a:spcAft>
              <a:buSzPts val="2850"/>
              <a:buNone/>
            </a:pPr>
            <a:r>
              <a:rPr b="1" lang="ar-MA" sz="3000"/>
              <a:t>مثل : حضر أخونا من الخارج.</a:t>
            </a:r>
            <a:endParaRPr/>
          </a:p>
          <a:p>
            <a:pPr indent="-274320" lvl="0" marL="274320" rtl="0" algn="r">
              <a:spcBef>
                <a:spcPts val="600"/>
              </a:spcBef>
              <a:spcAft>
                <a:spcPts val="0"/>
              </a:spcAft>
              <a:buSzPts val="2850"/>
              <a:buNone/>
            </a:pPr>
            <a:r>
              <a:rPr b="1" lang="ar-MA" sz="3000"/>
              <a:t> لعل حماك أب كريم.</a:t>
            </a:r>
            <a:endParaRPr/>
          </a:p>
          <a:p>
            <a:pPr indent="-274320" lvl="0" marL="274320" rtl="0" algn="r">
              <a:spcBef>
                <a:spcPts val="560"/>
              </a:spcBef>
              <a:spcAft>
                <a:spcPts val="0"/>
              </a:spcAft>
              <a:buSzPts val="2660"/>
              <a:buNone/>
            </a:pPr>
            <a:r>
              <a:rPr b="1" lang="ar-MA" sz="2800"/>
              <a:t>عرف عثمان بذي النورين</a:t>
            </a:r>
            <a:endParaRPr b="1" sz="2800"/>
          </a:p>
        </p:txBody>
      </p:sp>
      <p:sp>
        <p:nvSpPr>
          <p:cNvPr id="144" name="Google Shape;144;p18"/>
          <p:cNvSpPr txBox="1"/>
          <p:nvPr/>
        </p:nvSpPr>
        <p:spPr>
          <a:xfrm>
            <a:off x="609600" y="3500438"/>
            <a:ext cx="8229600" cy="1857388"/>
          </a:xfrm>
          <a:prstGeom prst="rect">
            <a:avLst/>
          </a:prstGeom>
          <a:noFill/>
          <a:ln>
            <a:noFill/>
          </a:ln>
        </p:spPr>
        <p:txBody>
          <a:bodyPr anchorCtr="0" anchor="t" bIns="45700" lIns="91425" spcFirstLastPara="1" rIns="91425" wrap="square" tIns="45700">
            <a:normAutofit/>
          </a:bodyPr>
          <a:lstStyle/>
          <a:p>
            <a:pPr indent="-274320" lvl="0" marL="274320" marR="0" rtl="1" algn="r">
              <a:spcBef>
                <a:spcPts val="0"/>
              </a:spcBef>
              <a:spcAft>
                <a:spcPts val="0"/>
              </a:spcAft>
              <a:buClr>
                <a:schemeClr val="accent3"/>
              </a:buClr>
              <a:buSzPts val="2660"/>
              <a:buFont typeface="Noto Sans Symbols"/>
              <a:buChar char="✔"/>
            </a:pPr>
            <a:r>
              <a:rPr b="1" lang="ar-MA" sz="2800">
                <a:solidFill>
                  <a:srgbClr val="4FCEFF"/>
                </a:solidFill>
                <a:latin typeface="Constantia"/>
                <a:ea typeface="Constantia"/>
                <a:cs typeface="Constantia"/>
                <a:sym typeface="Constantia"/>
              </a:rPr>
              <a:t>  أن تكون هذه الأسماء مضافة لغير ياء المتكلم :</a:t>
            </a:r>
            <a:endParaRPr/>
          </a:p>
          <a:p>
            <a:pPr indent="-274320" lvl="0" marL="274320" marR="0" rtl="1" algn="r">
              <a:spcBef>
                <a:spcPts val="560"/>
              </a:spcBef>
              <a:spcAft>
                <a:spcPts val="0"/>
              </a:spcAft>
              <a:buNone/>
            </a:pPr>
            <a:r>
              <a:t/>
            </a:r>
            <a:endParaRPr b="1" i="0" sz="2800" u="none" cap="none" strike="noStrike">
              <a:solidFill>
                <a:srgbClr val="4FCEFF"/>
              </a:solidFill>
              <a:latin typeface="Constantia"/>
              <a:ea typeface="Constantia"/>
              <a:cs typeface="Constantia"/>
              <a:sym typeface="Constantia"/>
            </a:endParaRPr>
          </a:p>
        </p:txBody>
      </p:sp>
      <p:sp>
        <p:nvSpPr>
          <p:cNvPr id="145" name="Google Shape;145;p18"/>
          <p:cNvSpPr/>
          <p:nvPr/>
        </p:nvSpPr>
        <p:spPr>
          <a:xfrm>
            <a:off x="0" y="4143380"/>
            <a:ext cx="8858280" cy="267765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ar-MA" sz="2800">
                <a:solidFill>
                  <a:schemeClr val="dk1"/>
                </a:solidFill>
                <a:latin typeface="Constantia"/>
                <a:ea typeface="Constantia"/>
                <a:cs typeface="Constantia"/>
                <a:sym typeface="Constantia"/>
              </a:rPr>
              <a:t>فلو كانت مضافة إلى ياء المتكلم كانت علامة إعرابها الحركات المقدرة على ما قبل الياء .</a:t>
            </a:r>
            <a:endParaRPr/>
          </a:p>
          <a:p>
            <a:pPr indent="0" lvl="0" marL="0" marR="0" rtl="0" algn="r">
              <a:spcBef>
                <a:spcPts val="0"/>
              </a:spcBef>
              <a:spcAft>
                <a:spcPts val="0"/>
              </a:spcAft>
              <a:buNone/>
            </a:pPr>
            <a:r>
              <a:rPr b="1" lang="ar-MA" sz="2800">
                <a:solidFill>
                  <a:schemeClr val="dk1"/>
                </a:solidFill>
                <a:latin typeface="Constantia"/>
                <a:ea typeface="Constantia"/>
                <a:cs typeface="Constantia"/>
                <a:sym typeface="Constantia"/>
              </a:rPr>
              <a:t>مثل: </a:t>
            </a:r>
            <a:endParaRPr/>
          </a:p>
          <a:p>
            <a:pPr indent="0" lvl="0" marL="0" marR="0" rtl="0" algn="r">
              <a:spcBef>
                <a:spcPts val="0"/>
              </a:spcBef>
              <a:spcAft>
                <a:spcPts val="0"/>
              </a:spcAft>
              <a:buNone/>
            </a:pPr>
            <a:r>
              <a:rPr b="1" lang="ar-MA" sz="2800">
                <a:solidFill>
                  <a:schemeClr val="dk1"/>
                </a:solidFill>
                <a:latin typeface="Constantia"/>
                <a:ea typeface="Constantia"/>
                <a:cs typeface="Constantia"/>
                <a:sym typeface="Constantia"/>
              </a:rPr>
              <a:t>-يكرم أبي الضعفاء</a:t>
            </a:r>
            <a:endParaRPr/>
          </a:p>
          <a:p>
            <a:pPr indent="0" lvl="0" marL="0" marR="0" rtl="0" algn="r">
              <a:spcBef>
                <a:spcPts val="0"/>
              </a:spcBef>
              <a:spcAft>
                <a:spcPts val="0"/>
              </a:spcAft>
              <a:buNone/>
            </a:pPr>
            <a:r>
              <a:rPr b="1" lang="ar-MA" sz="2800">
                <a:solidFill>
                  <a:schemeClr val="dk1"/>
                </a:solidFill>
                <a:latin typeface="Constantia"/>
                <a:ea typeface="Constantia"/>
                <a:cs typeface="Constantia"/>
                <a:sym typeface="Constantia"/>
              </a:rPr>
              <a:t>-إن أبي يعدل بين أبنائه</a:t>
            </a:r>
            <a:endParaRPr/>
          </a:p>
          <a:p>
            <a:pPr indent="0" lvl="8" marL="3657600" marR="0" rtl="0" algn="r">
              <a:spcBef>
                <a:spcPts val="0"/>
              </a:spcBef>
              <a:spcAft>
                <a:spcPts val="0"/>
              </a:spcAft>
              <a:buNone/>
            </a:pPr>
            <a:r>
              <a:rPr b="1" i="0" lang="ar-MA" sz="2800" u="none" cap="none" strike="noStrike">
                <a:solidFill>
                  <a:schemeClr val="dk1"/>
                </a:solidFill>
                <a:latin typeface="Constantia"/>
                <a:ea typeface="Constantia"/>
                <a:cs typeface="Constantia"/>
                <a:sym typeface="Constantia"/>
              </a:rPr>
              <a:t>- تعلمت من أبي الكثير.</a:t>
            </a:r>
            <a:endParaRPr b="1" i="0" sz="2800" u="none" cap="none" strike="noStrike">
              <a:solidFill>
                <a:schemeClr val="dk1"/>
              </a:solidFill>
              <a:latin typeface="Constantia"/>
              <a:ea typeface="Constantia"/>
              <a:cs typeface="Constantia"/>
              <a:sym typeface="Constantia"/>
            </a:endParaRPr>
          </a:p>
        </p:txBody>
      </p:sp>
    </p:spTree>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9"/>
          <p:cNvSpPr txBox="1"/>
          <p:nvPr>
            <p:ph type="title"/>
          </p:nvPr>
        </p:nvSpPr>
        <p:spPr>
          <a:xfrm>
            <a:off x="457200" y="704088"/>
            <a:ext cx="8229600" cy="653210"/>
          </a:xfrm>
          <a:prstGeom prst="rect">
            <a:avLst/>
          </a:prstGeom>
          <a:noFill/>
          <a:ln>
            <a:noFill/>
          </a:ln>
        </p:spPr>
        <p:txBody>
          <a:bodyPr anchorCtr="0" anchor="b" bIns="0" lIns="0" spcFirstLastPara="1" rIns="0" wrap="square" tIns="45700">
            <a:normAutofit/>
          </a:bodyPr>
          <a:lstStyle/>
          <a:p>
            <a:pPr indent="-177800" lvl="0" marL="0" rtl="1" algn="r">
              <a:spcBef>
                <a:spcPts val="0"/>
              </a:spcBef>
              <a:spcAft>
                <a:spcPts val="0"/>
              </a:spcAft>
              <a:buClr>
                <a:srgbClr val="4FCEFF"/>
              </a:buClr>
              <a:buSzPts val="2800"/>
              <a:buFont typeface="Noto Sans Symbols"/>
              <a:buChar char="✔"/>
            </a:pPr>
            <a:r>
              <a:rPr b="1" lang="ar-MA" sz="2800">
                <a:solidFill>
                  <a:srgbClr val="4FCEFF"/>
                </a:solidFill>
              </a:rPr>
              <a:t> أن تكون (ذو)بمعنى صاحب:</a:t>
            </a:r>
            <a:endParaRPr b="1" sz="2800">
              <a:solidFill>
                <a:srgbClr val="4FCEFF"/>
              </a:solidFill>
            </a:endParaRPr>
          </a:p>
        </p:txBody>
      </p:sp>
      <p:sp>
        <p:nvSpPr>
          <p:cNvPr id="151" name="Google Shape;151;p19"/>
          <p:cNvSpPr txBox="1"/>
          <p:nvPr>
            <p:ph idx="1" type="body"/>
          </p:nvPr>
        </p:nvSpPr>
        <p:spPr>
          <a:xfrm>
            <a:off x="457200" y="1500174"/>
            <a:ext cx="8229600" cy="2214578"/>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t>مثل قولنا : </a:t>
            </a:r>
            <a:endParaRPr/>
          </a:p>
          <a:p>
            <a:pPr indent="-274320" lvl="0" marL="274320" rtl="0" algn="r">
              <a:spcBef>
                <a:spcPts val="560"/>
              </a:spcBef>
              <a:spcAft>
                <a:spcPts val="0"/>
              </a:spcAft>
              <a:buSzPts val="2660"/>
              <a:buNone/>
            </a:pPr>
            <a:r>
              <a:rPr b="1" lang="ar-MA" sz="2800"/>
              <a:t>- والدي ذو فضل كبير </a:t>
            </a:r>
            <a:endParaRPr/>
          </a:p>
          <a:p>
            <a:pPr indent="-182879" lvl="8" marL="2468880" rtl="0" algn="r">
              <a:spcBef>
                <a:spcPts val="560"/>
              </a:spcBef>
              <a:spcAft>
                <a:spcPts val="0"/>
              </a:spcAft>
              <a:buSzPts val="2800"/>
              <a:buFont typeface="Constantia"/>
              <a:buNone/>
            </a:pPr>
            <a:r>
              <a:rPr b="1" lang="ar-MA" sz="2800"/>
              <a:t>- أصبح صديقي ذا مركز مرموق</a:t>
            </a:r>
            <a:endParaRPr/>
          </a:p>
          <a:p>
            <a:pPr indent="-274320" lvl="0" marL="274320" rtl="0" algn="r">
              <a:spcBef>
                <a:spcPts val="560"/>
              </a:spcBef>
              <a:spcAft>
                <a:spcPts val="0"/>
              </a:spcAft>
              <a:buSzPts val="2660"/>
              <a:buNone/>
            </a:pPr>
            <a:r>
              <a:rPr b="1" lang="ar-MA" sz="2800"/>
              <a:t>- سلمت على رجل ذي خلق عظيم.</a:t>
            </a:r>
            <a:endParaRPr b="1" sz="2800"/>
          </a:p>
        </p:txBody>
      </p:sp>
      <p:sp>
        <p:nvSpPr>
          <p:cNvPr id="152" name="Google Shape;152;p19"/>
          <p:cNvSpPr/>
          <p:nvPr/>
        </p:nvSpPr>
        <p:spPr>
          <a:xfrm>
            <a:off x="714348" y="3643314"/>
            <a:ext cx="7929618" cy="1815882"/>
          </a:xfrm>
          <a:prstGeom prst="rect">
            <a:avLst/>
          </a:prstGeom>
          <a:noFill/>
          <a:ln>
            <a:noFill/>
          </a:ln>
        </p:spPr>
        <p:txBody>
          <a:bodyPr anchorCtr="0" anchor="t" bIns="45700" lIns="91425" spcFirstLastPara="1" rIns="91425" wrap="square" tIns="45700">
            <a:noAutofit/>
          </a:bodyPr>
          <a:lstStyle/>
          <a:p>
            <a:pPr indent="-177800" lvl="0" marL="0" marR="0" rtl="1" algn="r">
              <a:spcBef>
                <a:spcPts val="0"/>
              </a:spcBef>
              <a:spcAft>
                <a:spcPts val="0"/>
              </a:spcAft>
              <a:buClr>
                <a:srgbClr val="4FCEFF"/>
              </a:buClr>
              <a:buSzPts val="2800"/>
              <a:buFont typeface="Noto Sans Symbols"/>
              <a:buChar char="✔"/>
            </a:pPr>
            <a:r>
              <a:rPr b="1" lang="ar-MA" sz="2800">
                <a:solidFill>
                  <a:srgbClr val="4FCEFF"/>
                </a:solidFill>
                <a:latin typeface="Constantia"/>
                <a:ea typeface="Constantia"/>
                <a:cs typeface="Constantia"/>
                <a:sym typeface="Constantia"/>
              </a:rPr>
              <a:t> أن تكون (فو) خالية من الميم مثل :  </a:t>
            </a:r>
            <a:endParaRPr/>
          </a:p>
          <a:p>
            <a:pPr indent="0" lvl="0" marL="0" marR="0" rtl="1" algn="r">
              <a:spcBef>
                <a:spcPts val="0"/>
              </a:spcBef>
              <a:spcAft>
                <a:spcPts val="0"/>
              </a:spcAft>
              <a:buNone/>
            </a:pPr>
            <a:r>
              <a:rPr b="1" lang="ar-MA" sz="2800">
                <a:solidFill>
                  <a:schemeClr val="dk1"/>
                </a:solidFill>
                <a:latin typeface="Constantia"/>
                <a:ea typeface="Constantia"/>
                <a:cs typeface="Constantia"/>
                <a:sym typeface="Constantia"/>
              </a:rPr>
              <a:t>- فوك نظيف </a:t>
            </a:r>
            <a:endParaRPr/>
          </a:p>
          <a:p>
            <a:pPr indent="0" lvl="0" marL="0" marR="0" rtl="1" algn="r">
              <a:spcBef>
                <a:spcPts val="0"/>
              </a:spcBef>
              <a:spcAft>
                <a:spcPts val="0"/>
              </a:spcAft>
              <a:buNone/>
            </a:pPr>
            <a:r>
              <a:rPr b="1" lang="ar-MA" sz="2800">
                <a:solidFill>
                  <a:schemeClr val="dk1"/>
                </a:solidFill>
                <a:latin typeface="Constantia"/>
                <a:ea typeface="Constantia"/>
                <a:cs typeface="Constantia"/>
                <a:sym typeface="Constantia"/>
              </a:rPr>
              <a:t>- نظف فاك جيدا </a:t>
            </a:r>
            <a:endParaRPr/>
          </a:p>
          <a:p>
            <a:pPr indent="0" lvl="0" marL="0" marR="0" rtl="1" algn="r">
              <a:spcBef>
                <a:spcPts val="0"/>
              </a:spcBef>
              <a:spcAft>
                <a:spcPts val="0"/>
              </a:spcAft>
              <a:buNone/>
            </a:pPr>
            <a:r>
              <a:rPr b="1" lang="ar-MA" sz="2800">
                <a:solidFill>
                  <a:schemeClr val="dk1"/>
                </a:solidFill>
                <a:latin typeface="Constantia"/>
                <a:ea typeface="Constantia"/>
                <a:cs typeface="Constantia"/>
                <a:sym typeface="Constantia"/>
              </a:rPr>
              <a:t>- لا تضع طعاما كثيرا في فيك</a:t>
            </a:r>
            <a:endParaRPr b="1" sz="2800">
              <a:solidFill>
                <a:schemeClr val="dk1"/>
              </a:solidFill>
              <a:latin typeface="Constantia"/>
              <a:ea typeface="Constantia"/>
              <a:cs typeface="Constantia"/>
              <a:sym typeface="Constantia"/>
            </a:endParaRPr>
          </a:p>
        </p:txBody>
      </p:sp>
    </p:spTree>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0"/>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r">
              <a:spcBef>
                <a:spcPts val="0"/>
              </a:spcBef>
              <a:spcAft>
                <a:spcPts val="0"/>
              </a:spcAft>
              <a:buClr>
                <a:srgbClr val="B1CBFF"/>
              </a:buClr>
              <a:buSzPts val="4400"/>
              <a:buFont typeface="Calibri"/>
              <a:buNone/>
            </a:pPr>
            <a:r>
              <a:rPr b="1" lang="ar-MA" sz="4400">
                <a:solidFill>
                  <a:srgbClr val="B1CBFF"/>
                </a:solidFill>
              </a:rPr>
              <a:t>إعراب الأسماء الستة</a:t>
            </a:r>
            <a:endParaRPr b="1" sz="4400">
              <a:solidFill>
                <a:srgbClr val="B1CBFF"/>
              </a:solidFill>
            </a:endParaRPr>
          </a:p>
        </p:txBody>
      </p:sp>
      <p:sp>
        <p:nvSpPr>
          <p:cNvPr id="158" name="Google Shape;158;p20"/>
          <p:cNvSpPr txBox="1"/>
          <p:nvPr>
            <p:ph idx="1" type="body"/>
          </p:nvPr>
        </p:nvSpPr>
        <p:spPr>
          <a:xfrm>
            <a:off x="214282" y="1935480"/>
            <a:ext cx="8472518" cy="4389120"/>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t>إذا جاءَتْ هذهِ الأسماءُ مفردةً مضافةً إلى اسمٍ ظاهرٍ أو إلى الضَّمائرِ عدا ياءِ المتكلِّمِ فإنَّ علامةَ رفعِها الواوُ، مثالٌ:</a:t>
            </a:r>
            <a:endParaRPr/>
          </a:p>
          <a:p>
            <a:pPr indent="-274320" lvl="0" marL="274320" rtl="0" algn="r">
              <a:spcBef>
                <a:spcPts val="560"/>
              </a:spcBef>
              <a:spcAft>
                <a:spcPts val="0"/>
              </a:spcAft>
              <a:buSzPts val="2660"/>
              <a:buNone/>
            </a:pPr>
            <a:r>
              <a:rPr b="1" lang="ar-MA" sz="2800"/>
              <a:t>حضرَ أخو خالدٍ، أخو: فاعلٌ مرفوعٌ وعلامةُ رفعِهِ الواوُ لأنَّهُ من الأسماءِ الخمسةِ.</a:t>
            </a:r>
            <a:endParaRPr/>
          </a:p>
          <a:p>
            <a:pPr indent="-274320" lvl="0" marL="274320" rtl="0" algn="r">
              <a:spcBef>
                <a:spcPts val="560"/>
              </a:spcBef>
              <a:spcAft>
                <a:spcPts val="0"/>
              </a:spcAft>
              <a:buSzPts val="2660"/>
              <a:buNone/>
            </a:pPr>
            <a:r>
              <a:rPr b="1" lang="ar-MA" sz="2800"/>
              <a:t>حضرَ أبوك، أبوك:فاعلٌ مرفوعٌ وعلامةُ رفعِهِ الواوُ لأنَّهُ من الأسماءِ الخمسةِ، والكافُ ضميرٌ متَّصلٌ مبنيٌّ على الفتحِ في محلِّ جرٍّ بالإضافة</a:t>
            </a:r>
            <a:endParaRPr b="1" sz="2800"/>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1"/>
          <p:cNvSpPr txBox="1"/>
          <p:nvPr>
            <p:ph type="title"/>
          </p:nvPr>
        </p:nvSpPr>
        <p:spPr>
          <a:xfrm>
            <a:off x="10072726" y="857232"/>
            <a:ext cx="500066" cy="48979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800"/>
              <a:buFont typeface="Calibri"/>
              <a:buNone/>
            </a:pPr>
            <a:r>
              <a:t/>
            </a:r>
            <a:endParaRPr sz="800"/>
          </a:p>
        </p:txBody>
      </p:sp>
      <p:sp>
        <p:nvSpPr>
          <p:cNvPr id="164" name="Google Shape;164;p2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r">
              <a:spcBef>
                <a:spcPts val="0"/>
              </a:spcBef>
              <a:spcAft>
                <a:spcPts val="0"/>
              </a:spcAft>
              <a:buSzPts val="2660"/>
              <a:buNone/>
            </a:pPr>
            <a:r>
              <a:rPr b="1" lang="ar-MA" sz="2800"/>
              <a:t>وعلامةُ نصبِ هذهِ الأسماءِ الألفُ: </a:t>
            </a:r>
            <a:endParaRPr/>
          </a:p>
          <a:p>
            <a:pPr indent="-274320" lvl="0" marL="274320" rtl="0" algn="r">
              <a:spcBef>
                <a:spcPts val="560"/>
              </a:spcBef>
              <a:spcAft>
                <a:spcPts val="0"/>
              </a:spcAft>
              <a:buSzPts val="2660"/>
              <a:buNone/>
            </a:pPr>
            <a:r>
              <a:rPr b="1" lang="ar-MA" sz="2800"/>
              <a:t>مثالٌ: رأيّتُ أخاك، أخاك: مفعولٌ به منصوبٌ وعلامةُ نصبِهِ الألفُ لأنَّهُ </a:t>
            </a:r>
            <a:endParaRPr/>
          </a:p>
          <a:p>
            <a:pPr indent="-274320" lvl="0" marL="274320" rtl="0" algn="r">
              <a:spcBef>
                <a:spcPts val="560"/>
              </a:spcBef>
              <a:spcAft>
                <a:spcPts val="0"/>
              </a:spcAft>
              <a:buSzPts val="2660"/>
              <a:buNone/>
            </a:pPr>
            <a:r>
              <a:rPr b="1" lang="ar-MA" sz="2800"/>
              <a:t>من الأسماءِ الخمسةِ والكافُ ضميرٌ متَّصلٌ في محلِّ جرٍّ بالإضافة.</a:t>
            </a:r>
            <a:endParaRPr/>
          </a:p>
          <a:p>
            <a:pPr indent="-274320" lvl="0" marL="274320" rtl="0" algn="r">
              <a:spcBef>
                <a:spcPts val="560"/>
              </a:spcBef>
              <a:spcAft>
                <a:spcPts val="0"/>
              </a:spcAft>
              <a:buSzPts val="2660"/>
              <a:buNone/>
            </a:pPr>
            <a:r>
              <a:t/>
            </a:r>
            <a:endParaRPr b="1" sz="2800"/>
          </a:p>
          <a:p>
            <a:pPr indent="-274320" lvl="0" marL="274320" rtl="0" algn="r">
              <a:spcBef>
                <a:spcPts val="560"/>
              </a:spcBef>
              <a:spcAft>
                <a:spcPts val="0"/>
              </a:spcAft>
              <a:buSzPts val="2660"/>
              <a:buNone/>
            </a:pPr>
            <a:r>
              <a:rPr b="1" lang="ar-MA" sz="2800"/>
              <a:t>مثالٌ:مررْتُ بأبي أحمدَ، أبي:اسم ٌمجرورٌ وعلامةُ جرِّهِ الياءُ لأنّهُ من</a:t>
            </a:r>
            <a:endParaRPr/>
          </a:p>
          <a:p>
            <a:pPr indent="-274320" lvl="0" marL="274320" rtl="0" algn="r">
              <a:spcBef>
                <a:spcPts val="560"/>
              </a:spcBef>
              <a:spcAft>
                <a:spcPts val="0"/>
              </a:spcAft>
              <a:buSzPts val="2660"/>
              <a:buNone/>
            </a:pPr>
            <a:r>
              <a:rPr b="1" lang="ar-MA" sz="2800"/>
              <a:t>الأسماءِ الخمسةِ</a:t>
            </a:r>
            <a:endParaRPr b="1" sz="2800"/>
          </a:p>
        </p:txBody>
      </p:sp>
    </p:spTree>
  </p:cSld>
  <p:clrMapOvr>
    <a:masterClrMapping/>
  </p:clrMapOvr>
  <p:transition spd="med">
    <p:fade thruBlk="1"/>
  </p:transition>
</p:sld>
</file>

<file path=ppt/theme/theme1.xml><?xml version="1.0" encoding="utf-8"?>
<a:theme xmlns:a="http://schemas.openxmlformats.org/drawingml/2006/main" xmlns:r="http://schemas.openxmlformats.org/officeDocument/2006/relationships" name="Débit">
  <a:themeElements>
    <a:clrScheme name="Débit">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