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ar-M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MA"/>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MA"/>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18" name="Shape 18"/>
        <p:cNvGrpSpPr/>
        <p:nvPr/>
      </p:nvGrpSpPr>
      <p:grpSpPr>
        <a:xfrm>
          <a:off x="0" y="0"/>
          <a:ext cx="0" cy="0"/>
          <a:chOff x="0" y="0"/>
          <a:chExt cx="0" cy="0"/>
        </a:xfrm>
      </p:grpSpPr>
      <p:sp>
        <p:nvSpPr>
          <p:cNvPr id="19" name="Google Shape;19;p2"/>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MA"/>
              <a:t>‹#›</a:t>
            </a:fld>
            <a:endParaRPr/>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87" name="Shape 87"/>
        <p:cNvGrpSpPr/>
        <p:nvPr/>
      </p:nvGrpSpPr>
      <p:grpSpPr>
        <a:xfrm>
          <a:off x="0" y="0"/>
          <a:ext cx="0" cy="0"/>
          <a:chOff x="0" y="0"/>
          <a:chExt cx="0" cy="0"/>
        </a:xfrm>
      </p:grpSpPr>
      <p:sp>
        <p:nvSpPr>
          <p:cNvPr id="88" name="Google Shape;88;p11"/>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1"/>
          <p:cNvSpPr txBox="1"/>
          <p:nvPr>
            <p:ph idx="1" type="body"/>
          </p:nvPr>
        </p:nvSpPr>
        <p:spPr>
          <a:xfrm rot="5400000">
            <a:off x="2583179" y="85514"/>
            <a:ext cx="4023360" cy="7543801"/>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0" name="Google Shape;90;p11"/>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1"/>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1"/>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MA"/>
              <a:t>‹#›</a:t>
            </a:fld>
            <a:endParaRPr/>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showMasterSp="0" type="vertTitleAndTx">
  <p:cSld name="VERTICAL_TITLE_AND_VERTICAL_TEXT">
    <p:spTree>
      <p:nvGrpSpPr>
        <p:cNvPr id="93" name="Shape 93"/>
        <p:cNvGrpSpPr/>
        <p:nvPr/>
      </p:nvGrpSpPr>
      <p:grpSpPr>
        <a:xfrm>
          <a:off x="0" y="0"/>
          <a:ext cx="0" cy="0"/>
          <a:chOff x="0" y="0"/>
          <a:chExt cx="0" cy="0"/>
        </a:xfrm>
      </p:grpSpPr>
      <p:sp>
        <p:nvSpPr>
          <p:cNvPr id="94" name="Google Shape;94;p12"/>
          <p:cNvSpPr/>
          <p:nvPr/>
        </p:nvSpPr>
        <p:spPr>
          <a:xfrm>
            <a:off x="2382" y="6400800"/>
            <a:ext cx="9141619"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2"/>
          <p:cNvSpPr/>
          <p:nvPr/>
        </p:nvSpPr>
        <p:spPr>
          <a:xfrm>
            <a:off x="12" y="633431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2"/>
          <p:cNvSpPr txBox="1"/>
          <p:nvPr>
            <p:ph type="title"/>
          </p:nvPr>
        </p:nvSpPr>
        <p:spPr>
          <a:xfrm rot="5400000">
            <a:off x="4650802" y="2307652"/>
            <a:ext cx="5757421" cy="1971675"/>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12"/>
          <p:cNvSpPr txBox="1"/>
          <p:nvPr>
            <p:ph idx="1" type="body"/>
          </p:nvPr>
        </p:nvSpPr>
        <p:spPr>
          <a:xfrm rot="5400000">
            <a:off x="650303" y="393126"/>
            <a:ext cx="5757420" cy="5800725"/>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8" name="Google Shape;98;p12"/>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2"/>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2"/>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MA"/>
              <a:t>‹#›</a:t>
            </a:fld>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showMasterSp="0" type="blank">
  <p:cSld name="BLANK">
    <p:spTree>
      <p:nvGrpSpPr>
        <p:cNvPr id="23" name="Shape 23"/>
        <p:cNvGrpSpPr/>
        <p:nvPr/>
      </p:nvGrpSpPr>
      <p:grpSpPr>
        <a:xfrm>
          <a:off x="0" y="0"/>
          <a:ext cx="0" cy="0"/>
          <a:chOff x="0" y="0"/>
          <a:chExt cx="0" cy="0"/>
        </a:xfrm>
      </p:grpSpPr>
      <p:sp>
        <p:nvSpPr>
          <p:cNvPr id="24" name="Google Shape;24;p3"/>
          <p:cNvSpPr/>
          <p:nvPr/>
        </p:nvSpPr>
        <p:spPr>
          <a:xfrm>
            <a:off x="2382" y="6400800"/>
            <a:ext cx="9141619"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a:off x="12" y="633431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MA"/>
              <a:t>‹#›</a:t>
            </a:fld>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29" name="Shape 29"/>
        <p:cNvGrpSpPr/>
        <p:nvPr/>
      </p:nvGrpSpPr>
      <p:grpSpPr>
        <a:xfrm>
          <a:off x="0" y="0"/>
          <a:ext cx="0" cy="0"/>
          <a:chOff x="0" y="0"/>
          <a:chExt cx="0" cy="0"/>
        </a:xfrm>
      </p:grpSpPr>
      <p:sp>
        <p:nvSpPr>
          <p:cNvPr id="30" name="Google Shape;30;p4"/>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4"/>
          <p:cNvSpPr txBox="1"/>
          <p:nvPr>
            <p:ph idx="1" type="body"/>
          </p:nvPr>
        </p:nvSpPr>
        <p:spPr>
          <a:xfrm>
            <a:off x="822959" y="1845734"/>
            <a:ext cx="7543801"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2" name="Google Shape;32;p4"/>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MA"/>
              <a:t>‹#›</a:t>
            </a:fld>
            <a:endParaRPr/>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showMasterSp="0" type="title">
  <p:cSld name="TITLE">
    <p:spTree>
      <p:nvGrpSpPr>
        <p:cNvPr id="35" name="Shape 35"/>
        <p:cNvGrpSpPr/>
        <p:nvPr/>
      </p:nvGrpSpPr>
      <p:grpSpPr>
        <a:xfrm>
          <a:off x="0" y="0"/>
          <a:ext cx="0" cy="0"/>
          <a:chOff x="0" y="0"/>
          <a:chExt cx="0" cy="0"/>
        </a:xfrm>
      </p:grpSpPr>
      <p:sp>
        <p:nvSpPr>
          <p:cNvPr id="36" name="Google Shape;36;p5"/>
          <p:cNvSpPr/>
          <p:nvPr/>
        </p:nvSpPr>
        <p:spPr>
          <a:xfrm>
            <a:off x="2382" y="6400800"/>
            <a:ext cx="9141619"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5"/>
          <p:cNvSpPr/>
          <p:nvPr/>
        </p:nvSpPr>
        <p:spPr>
          <a:xfrm>
            <a:off x="12" y="633431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5"/>
          <p:cNvSpPr txBox="1"/>
          <p:nvPr>
            <p:ph type="ctrTitle"/>
          </p:nvPr>
        </p:nvSpPr>
        <p:spPr>
          <a:xfrm>
            <a:off x="822960" y="758952"/>
            <a:ext cx="75438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5"/>
          <p:cNvSpPr txBox="1"/>
          <p:nvPr>
            <p:ph idx="1" type="subTitle"/>
          </p:nvPr>
        </p:nvSpPr>
        <p:spPr>
          <a:xfrm>
            <a:off x="825038" y="4455621"/>
            <a:ext cx="75438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40" name="Google Shape;40;p5"/>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MA"/>
              <a:t>‹#›</a:t>
            </a:fld>
            <a:endParaRPr/>
          </a:p>
        </p:txBody>
      </p:sp>
      <p:cxnSp>
        <p:nvCxnSpPr>
          <p:cNvPr id="43" name="Google Shape;43;p5"/>
          <p:cNvCxnSpPr/>
          <p:nvPr/>
        </p:nvCxnSpPr>
        <p:spPr>
          <a:xfrm>
            <a:off x="905744" y="4343400"/>
            <a:ext cx="740664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showMasterSp="0" type="secHead">
  <p:cSld name="SECTION_HEADER">
    <p:bg>
      <p:bgPr>
        <a:solidFill>
          <a:schemeClr val="lt1"/>
        </a:solidFill>
      </p:bgPr>
    </p:bg>
    <p:spTree>
      <p:nvGrpSpPr>
        <p:cNvPr id="44" name="Shape 44"/>
        <p:cNvGrpSpPr/>
        <p:nvPr/>
      </p:nvGrpSpPr>
      <p:grpSpPr>
        <a:xfrm>
          <a:off x="0" y="0"/>
          <a:ext cx="0" cy="0"/>
          <a:chOff x="0" y="0"/>
          <a:chExt cx="0" cy="0"/>
        </a:xfrm>
      </p:grpSpPr>
      <p:sp>
        <p:nvSpPr>
          <p:cNvPr id="45" name="Google Shape;45;p6"/>
          <p:cNvSpPr/>
          <p:nvPr/>
        </p:nvSpPr>
        <p:spPr>
          <a:xfrm>
            <a:off x="2382" y="6400800"/>
            <a:ext cx="9141619"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6"/>
          <p:cNvSpPr/>
          <p:nvPr/>
        </p:nvSpPr>
        <p:spPr>
          <a:xfrm>
            <a:off x="12" y="633431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6"/>
          <p:cNvSpPr txBox="1"/>
          <p:nvPr>
            <p:ph type="title"/>
          </p:nvPr>
        </p:nvSpPr>
        <p:spPr>
          <a:xfrm>
            <a:off x="822960" y="758952"/>
            <a:ext cx="75438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6"/>
          <p:cNvSpPr txBox="1"/>
          <p:nvPr>
            <p:ph idx="1" type="body"/>
          </p:nvPr>
        </p:nvSpPr>
        <p:spPr>
          <a:xfrm>
            <a:off x="822960" y="4453128"/>
            <a:ext cx="75438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49" name="Google Shape;49;p6"/>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6"/>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MA"/>
              <a:t>‹#›</a:t>
            </a:fld>
            <a:endParaRPr/>
          </a:p>
        </p:txBody>
      </p:sp>
      <p:cxnSp>
        <p:nvCxnSpPr>
          <p:cNvPr id="52" name="Google Shape;52;p6"/>
          <p:cNvCxnSpPr/>
          <p:nvPr/>
        </p:nvCxnSpPr>
        <p:spPr>
          <a:xfrm>
            <a:off x="905744" y="4343400"/>
            <a:ext cx="740664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53" name="Shape 53"/>
        <p:cNvGrpSpPr/>
        <p:nvPr/>
      </p:nvGrpSpPr>
      <p:grpSpPr>
        <a:xfrm>
          <a:off x="0" y="0"/>
          <a:ext cx="0" cy="0"/>
          <a:chOff x="0" y="0"/>
          <a:chExt cx="0" cy="0"/>
        </a:xfrm>
      </p:grpSpPr>
      <p:sp>
        <p:nvSpPr>
          <p:cNvPr id="54" name="Google Shape;54;p7"/>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7"/>
          <p:cNvSpPr txBox="1"/>
          <p:nvPr>
            <p:ph idx="1" type="body"/>
          </p:nvPr>
        </p:nvSpPr>
        <p:spPr>
          <a:xfrm>
            <a:off x="822960" y="1845734"/>
            <a:ext cx="370332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6" name="Google Shape;56;p7"/>
          <p:cNvSpPr txBox="1"/>
          <p:nvPr>
            <p:ph idx="2" type="body"/>
          </p:nvPr>
        </p:nvSpPr>
        <p:spPr>
          <a:xfrm>
            <a:off x="4663440" y="1845736"/>
            <a:ext cx="3703320" cy="4023359"/>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7" name="Google Shape;57;p7"/>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MA"/>
              <a:t>‹#›</a:t>
            </a:fld>
            <a:endParaRPr/>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60" name="Shape 60"/>
        <p:cNvGrpSpPr/>
        <p:nvPr/>
      </p:nvGrpSpPr>
      <p:grpSpPr>
        <a:xfrm>
          <a:off x="0" y="0"/>
          <a:ext cx="0" cy="0"/>
          <a:chOff x="0" y="0"/>
          <a:chExt cx="0" cy="0"/>
        </a:xfrm>
      </p:grpSpPr>
      <p:sp>
        <p:nvSpPr>
          <p:cNvPr id="61" name="Google Shape;61;p8"/>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8"/>
          <p:cNvSpPr txBox="1"/>
          <p:nvPr>
            <p:ph idx="1" type="body"/>
          </p:nvPr>
        </p:nvSpPr>
        <p:spPr>
          <a:xfrm>
            <a:off x="822960" y="1846052"/>
            <a:ext cx="370332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63" name="Google Shape;63;p8"/>
          <p:cNvSpPr txBox="1"/>
          <p:nvPr>
            <p:ph idx="2" type="body"/>
          </p:nvPr>
        </p:nvSpPr>
        <p:spPr>
          <a:xfrm>
            <a:off x="822960" y="2582334"/>
            <a:ext cx="3703320" cy="32867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4" name="Google Shape;64;p8"/>
          <p:cNvSpPr txBox="1"/>
          <p:nvPr>
            <p:ph idx="3" type="body"/>
          </p:nvPr>
        </p:nvSpPr>
        <p:spPr>
          <a:xfrm>
            <a:off x="4663440" y="1846052"/>
            <a:ext cx="370332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65" name="Google Shape;65;p8"/>
          <p:cNvSpPr txBox="1"/>
          <p:nvPr>
            <p:ph idx="4" type="body"/>
          </p:nvPr>
        </p:nvSpPr>
        <p:spPr>
          <a:xfrm>
            <a:off x="4663440" y="2582334"/>
            <a:ext cx="3703320" cy="32867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6" name="Google Shape;66;p8"/>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8"/>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8"/>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MA"/>
              <a:t>‹#›</a:t>
            </a:fld>
            <a:endParaRPr/>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showMasterSp="0" type="objTx">
  <p:cSld name="OBJECT_WITH_CAPTION_TEXT">
    <p:spTree>
      <p:nvGrpSpPr>
        <p:cNvPr id="69" name="Shape 69"/>
        <p:cNvGrpSpPr/>
        <p:nvPr/>
      </p:nvGrpSpPr>
      <p:grpSpPr>
        <a:xfrm>
          <a:off x="0" y="0"/>
          <a:ext cx="0" cy="0"/>
          <a:chOff x="0" y="0"/>
          <a:chExt cx="0" cy="0"/>
        </a:xfrm>
      </p:grpSpPr>
      <p:sp>
        <p:nvSpPr>
          <p:cNvPr id="70" name="Google Shape;70;p9"/>
          <p:cNvSpPr/>
          <p:nvPr/>
        </p:nvSpPr>
        <p:spPr>
          <a:xfrm>
            <a:off x="13" y="0"/>
            <a:ext cx="3038093"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9"/>
          <p:cNvSpPr/>
          <p:nvPr/>
        </p:nvSpPr>
        <p:spPr>
          <a:xfrm>
            <a:off x="3030053" y="0"/>
            <a:ext cx="48006"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9"/>
          <p:cNvSpPr txBox="1"/>
          <p:nvPr>
            <p:ph type="title"/>
          </p:nvPr>
        </p:nvSpPr>
        <p:spPr>
          <a:xfrm>
            <a:off x="342900" y="594359"/>
            <a:ext cx="24003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9"/>
          <p:cNvSpPr txBox="1"/>
          <p:nvPr>
            <p:ph idx="1" type="body"/>
          </p:nvPr>
        </p:nvSpPr>
        <p:spPr>
          <a:xfrm>
            <a:off x="3460237" y="731520"/>
            <a:ext cx="5009393"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4" name="Google Shape;74;p9"/>
          <p:cNvSpPr txBox="1"/>
          <p:nvPr>
            <p:ph idx="2" type="body"/>
          </p:nvPr>
        </p:nvSpPr>
        <p:spPr>
          <a:xfrm>
            <a:off x="342900" y="2926080"/>
            <a:ext cx="24003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5" name="Google Shape;75;p9"/>
          <p:cNvSpPr txBox="1"/>
          <p:nvPr>
            <p:ph idx="10" type="dt"/>
          </p:nvPr>
        </p:nvSpPr>
        <p:spPr>
          <a:xfrm>
            <a:off x="349134" y="6459786"/>
            <a:ext cx="196388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9"/>
          <p:cNvSpPr txBox="1"/>
          <p:nvPr>
            <p:ph idx="11" type="ftr"/>
          </p:nvPr>
        </p:nvSpPr>
        <p:spPr>
          <a:xfrm>
            <a:off x="3600450" y="6459786"/>
            <a:ext cx="34861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9"/>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50">
                <a:solidFill>
                  <a:schemeClr val="dk2"/>
                </a:solidFill>
                <a:latin typeface="Calibri"/>
                <a:ea typeface="Calibri"/>
                <a:cs typeface="Calibri"/>
                <a:sym typeface="Calibri"/>
              </a:defRPr>
            </a:lvl1pPr>
            <a:lvl2pPr indent="0" lvl="1" marL="0" algn="r">
              <a:spcBef>
                <a:spcPts val="0"/>
              </a:spcBef>
              <a:buNone/>
              <a:defRPr sz="1050">
                <a:solidFill>
                  <a:schemeClr val="dk2"/>
                </a:solidFill>
                <a:latin typeface="Calibri"/>
                <a:ea typeface="Calibri"/>
                <a:cs typeface="Calibri"/>
                <a:sym typeface="Calibri"/>
              </a:defRPr>
            </a:lvl2pPr>
            <a:lvl3pPr indent="0" lvl="2" marL="0" algn="r">
              <a:spcBef>
                <a:spcPts val="0"/>
              </a:spcBef>
              <a:buNone/>
              <a:defRPr sz="1050">
                <a:solidFill>
                  <a:schemeClr val="dk2"/>
                </a:solidFill>
                <a:latin typeface="Calibri"/>
                <a:ea typeface="Calibri"/>
                <a:cs typeface="Calibri"/>
                <a:sym typeface="Calibri"/>
              </a:defRPr>
            </a:lvl3pPr>
            <a:lvl4pPr indent="0" lvl="3" marL="0" algn="r">
              <a:spcBef>
                <a:spcPts val="0"/>
              </a:spcBef>
              <a:buNone/>
              <a:defRPr sz="1050">
                <a:solidFill>
                  <a:schemeClr val="dk2"/>
                </a:solidFill>
                <a:latin typeface="Calibri"/>
                <a:ea typeface="Calibri"/>
                <a:cs typeface="Calibri"/>
                <a:sym typeface="Calibri"/>
              </a:defRPr>
            </a:lvl4pPr>
            <a:lvl5pPr indent="0" lvl="4" marL="0" algn="r">
              <a:spcBef>
                <a:spcPts val="0"/>
              </a:spcBef>
              <a:buNone/>
              <a:defRPr sz="1050">
                <a:solidFill>
                  <a:schemeClr val="dk2"/>
                </a:solidFill>
                <a:latin typeface="Calibri"/>
                <a:ea typeface="Calibri"/>
                <a:cs typeface="Calibri"/>
                <a:sym typeface="Calibri"/>
              </a:defRPr>
            </a:lvl5pPr>
            <a:lvl6pPr indent="0" lvl="5" marL="0" algn="r">
              <a:spcBef>
                <a:spcPts val="0"/>
              </a:spcBef>
              <a:buNone/>
              <a:defRPr sz="1050">
                <a:solidFill>
                  <a:schemeClr val="dk2"/>
                </a:solidFill>
                <a:latin typeface="Calibri"/>
                <a:ea typeface="Calibri"/>
                <a:cs typeface="Calibri"/>
                <a:sym typeface="Calibri"/>
              </a:defRPr>
            </a:lvl6pPr>
            <a:lvl7pPr indent="0" lvl="6" marL="0" algn="r">
              <a:spcBef>
                <a:spcPts val="0"/>
              </a:spcBef>
              <a:buNone/>
              <a:defRPr sz="1050">
                <a:solidFill>
                  <a:schemeClr val="dk2"/>
                </a:solidFill>
                <a:latin typeface="Calibri"/>
                <a:ea typeface="Calibri"/>
                <a:cs typeface="Calibri"/>
                <a:sym typeface="Calibri"/>
              </a:defRPr>
            </a:lvl7pPr>
            <a:lvl8pPr indent="0" lvl="7" marL="0" algn="r">
              <a:spcBef>
                <a:spcPts val="0"/>
              </a:spcBef>
              <a:buNone/>
              <a:defRPr sz="1050">
                <a:solidFill>
                  <a:schemeClr val="dk2"/>
                </a:solidFill>
                <a:latin typeface="Calibri"/>
                <a:ea typeface="Calibri"/>
                <a:cs typeface="Calibri"/>
                <a:sym typeface="Calibri"/>
              </a:defRPr>
            </a:lvl8pPr>
            <a:lvl9pPr indent="0" lvl="8" marL="0" algn="r">
              <a:spcBef>
                <a:spcPts val="0"/>
              </a:spcBef>
              <a:buNone/>
              <a:defRPr sz="105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ar-MA"/>
              <a:t>‹#›</a:t>
            </a:fld>
            <a:endParaRPr/>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showMasterSp="0" type="picTx">
  <p:cSld name="PICTURE_WITH_CAPTION_TEXT">
    <p:spTree>
      <p:nvGrpSpPr>
        <p:cNvPr id="78" name="Shape 78"/>
        <p:cNvGrpSpPr/>
        <p:nvPr/>
      </p:nvGrpSpPr>
      <p:grpSpPr>
        <a:xfrm>
          <a:off x="0" y="0"/>
          <a:ext cx="0" cy="0"/>
          <a:chOff x="0" y="0"/>
          <a:chExt cx="0" cy="0"/>
        </a:xfrm>
      </p:grpSpPr>
      <p:sp>
        <p:nvSpPr>
          <p:cNvPr id="79" name="Google Shape;79;p10"/>
          <p:cNvSpPr/>
          <p:nvPr/>
        </p:nvSpPr>
        <p:spPr>
          <a:xfrm>
            <a:off x="0" y="4953000"/>
            <a:ext cx="9141619"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0"/>
          <p:cNvSpPr/>
          <p:nvPr/>
        </p:nvSpPr>
        <p:spPr>
          <a:xfrm>
            <a:off x="12" y="491507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0"/>
          <p:cNvSpPr txBox="1"/>
          <p:nvPr>
            <p:ph type="title"/>
          </p:nvPr>
        </p:nvSpPr>
        <p:spPr>
          <a:xfrm>
            <a:off x="822960" y="5074920"/>
            <a:ext cx="7589520"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82" name="Google Shape;82;p10"/>
          <p:cNvPicPr preferRelativeResize="0"/>
          <p:nvPr>
            <p:ph idx="2" type="pic"/>
          </p:nvPr>
        </p:nvPicPr>
        <p:blipFill/>
        <p:spPr>
          <a:xfrm>
            <a:off x="12" y="0"/>
            <a:ext cx="9143989" cy="4915076"/>
          </a:xfrm>
          <a:prstGeom prst="rect">
            <a:avLst/>
          </a:prstGeom>
          <a:blipFill rotWithShape="1">
            <a:blip r:embed="rId2">
              <a:alphaModFix/>
            </a:blip>
            <a:stretch>
              <a:fillRect b="0" l="0" r="0" t="0"/>
            </a:stretch>
          </a:blipFill>
          <a:ln>
            <a:noFill/>
          </a:ln>
        </p:spPr>
      </p:pic>
      <p:sp>
        <p:nvSpPr>
          <p:cNvPr id="83" name="Google Shape;83;p10"/>
          <p:cNvSpPr txBox="1"/>
          <p:nvPr>
            <p:ph idx="1" type="body"/>
          </p:nvPr>
        </p:nvSpPr>
        <p:spPr>
          <a:xfrm>
            <a:off x="822959" y="5907024"/>
            <a:ext cx="7589520"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84" name="Google Shape;84;p10"/>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0"/>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0"/>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MA"/>
              <a:t>‹#›</a:t>
            </a:fld>
            <a:endParaRP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0" y="6400800"/>
            <a:ext cx="9144001"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p:nvPr/>
        </p:nvSpPr>
        <p:spPr>
          <a:xfrm>
            <a:off x="0" y="6334315"/>
            <a:ext cx="9144001" cy="659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
          <p:cNvSpPr txBox="1"/>
          <p:nvPr>
            <p:ph idx="1" type="body"/>
          </p:nvPr>
        </p:nvSpPr>
        <p:spPr>
          <a:xfrm>
            <a:off x="822959" y="1845734"/>
            <a:ext cx="7543801" cy="402336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Google Shape;14;p1"/>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1"/>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ar-MA"/>
              <a:t>‹#›</a:t>
            </a:fld>
            <a:endParaRPr/>
          </a:p>
        </p:txBody>
      </p:sp>
      <p:cxnSp>
        <p:nvCxnSpPr>
          <p:cNvPr id="17" name="Google Shape;17;p1"/>
          <p:cNvCxnSpPr/>
          <p:nvPr/>
        </p:nvCxnSpPr>
        <p:spPr>
          <a:xfrm>
            <a:off x="895149" y="1737845"/>
            <a:ext cx="747522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jpg"/><Relationship Id="rId4" Type="http://schemas.openxmlformats.org/officeDocument/2006/relationships/image" Target="../media/image5.jpg"/><Relationship Id="rId5" Type="http://schemas.openxmlformats.org/officeDocument/2006/relationships/image" Target="../media/image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3"/>
          <p:cNvSpPr txBox="1"/>
          <p:nvPr>
            <p:ph type="title"/>
          </p:nvPr>
        </p:nvSpPr>
        <p:spPr>
          <a:xfrm>
            <a:off x="435516" y="2349856"/>
            <a:ext cx="8305800" cy="1143000"/>
          </a:xfrm>
          <a:prstGeom prst="rect">
            <a:avLst/>
          </a:prstGeom>
          <a:noFill/>
          <a:ln>
            <a:noFill/>
          </a:ln>
        </p:spPr>
        <p:txBody>
          <a:bodyPr anchorCtr="0" anchor="b" bIns="45700" lIns="91425" spcFirstLastPara="1" rIns="91425" wrap="square" tIns="45700">
            <a:noAutofit/>
          </a:bodyPr>
          <a:lstStyle/>
          <a:p>
            <a:pPr indent="0" lvl="0" marL="0" rtl="1" algn="ctr">
              <a:lnSpc>
                <a:spcPct val="85000"/>
              </a:lnSpc>
              <a:spcBef>
                <a:spcPts val="0"/>
              </a:spcBef>
              <a:spcAft>
                <a:spcPts val="0"/>
              </a:spcAft>
              <a:buClr>
                <a:schemeClr val="dk1"/>
              </a:buClr>
              <a:buSzPts val="4800"/>
              <a:buFont typeface="Calibri"/>
              <a:buNone/>
            </a:pPr>
            <a:r>
              <a:rPr b="1" lang="ar-MA" sz="4800" cap="none">
                <a:solidFill>
                  <a:schemeClr val="dk1"/>
                </a:solidFill>
              </a:rPr>
              <a:t>خطوات النهجين التاريخي والجغرافي </a:t>
            </a:r>
            <a:br>
              <a:rPr b="1" lang="ar-MA" sz="4800" cap="none">
                <a:solidFill>
                  <a:schemeClr val="dk1"/>
                </a:solidFill>
              </a:rPr>
            </a:br>
            <a:r>
              <a:rPr b="1" lang="ar-MA" sz="4800" cap="none">
                <a:solidFill>
                  <a:schemeClr val="dk1"/>
                </a:solidFill>
              </a:rPr>
              <a:t>و دورة التعلم في التربية المدنية</a:t>
            </a:r>
            <a:endParaRPr b="1" sz="4800" cap="none">
              <a:solidFill>
                <a:schemeClr val="dk1"/>
              </a:solidFill>
            </a:endParaRPr>
          </a:p>
        </p:txBody>
      </p:sp>
      <p:sp>
        <p:nvSpPr>
          <p:cNvPr id="106" name="Google Shape;106;p13"/>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ar-MA"/>
              <a:t>‹#›</a:t>
            </a:fld>
            <a:endParaRPr/>
          </a:p>
        </p:txBody>
      </p:sp>
      <p:sp>
        <p:nvSpPr>
          <p:cNvPr id="107" name="Google Shape;107;p13"/>
          <p:cNvSpPr txBox="1"/>
          <p:nvPr/>
        </p:nvSpPr>
        <p:spPr>
          <a:xfrm>
            <a:off x="5802862" y="3799750"/>
            <a:ext cx="2571768" cy="2308324"/>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ar-MA" sz="2400" u="sng" cap="none" strike="noStrike">
                <a:solidFill>
                  <a:srgbClr val="000099"/>
                </a:solidFill>
                <a:latin typeface="Calibri"/>
                <a:ea typeface="Calibri"/>
                <a:cs typeface="Calibri"/>
                <a:sym typeface="Calibri"/>
              </a:rPr>
              <a:t>من إعداد :</a:t>
            </a:r>
            <a:endParaRPr/>
          </a:p>
          <a:p>
            <a:pPr indent="-114300" lvl="0" marL="0" marR="0" rtl="1" algn="r">
              <a:spcBef>
                <a:spcPts val="0"/>
              </a:spcBef>
              <a:spcAft>
                <a:spcPts val="0"/>
              </a:spcAft>
              <a:buClr>
                <a:schemeClr val="dk1"/>
              </a:buClr>
              <a:buSzPts val="1800"/>
              <a:buFont typeface="Arial"/>
              <a:buChar char="•"/>
            </a:pPr>
            <a:r>
              <a:rPr b="1" i="0" lang="ar-MA" sz="1800" u="none" cap="none" strike="noStrike">
                <a:solidFill>
                  <a:schemeClr val="dk1"/>
                </a:solidFill>
                <a:latin typeface="Calibri"/>
                <a:ea typeface="Calibri"/>
                <a:cs typeface="Calibri"/>
                <a:sym typeface="Calibri"/>
              </a:rPr>
              <a:t> </a:t>
            </a:r>
            <a:r>
              <a:rPr b="1" i="0" lang="ar-MA" sz="2000" u="none" cap="none" strike="noStrike">
                <a:solidFill>
                  <a:schemeClr val="dk1"/>
                </a:solidFill>
                <a:latin typeface="Calibri"/>
                <a:ea typeface="Calibri"/>
                <a:cs typeface="Calibri"/>
                <a:sym typeface="Calibri"/>
              </a:rPr>
              <a:t>سومية</a:t>
            </a:r>
            <a:r>
              <a:rPr b="1" i="0" lang="ar-MA" sz="1800" u="none" cap="none" strike="noStrike">
                <a:solidFill>
                  <a:schemeClr val="dk1"/>
                </a:solidFill>
                <a:latin typeface="Calibri"/>
                <a:ea typeface="Calibri"/>
                <a:cs typeface="Calibri"/>
                <a:sym typeface="Calibri"/>
              </a:rPr>
              <a:t> </a:t>
            </a:r>
            <a:r>
              <a:rPr b="1" i="0" lang="ar-MA" sz="2000" u="none" cap="none" strike="noStrike">
                <a:solidFill>
                  <a:schemeClr val="dk1"/>
                </a:solidFill>
                <a:latin typeface="Calibri"/>
                <a:ea typeface="Calibri"/>
                <a:cs typeface="Calibri"/>
                <a:sym typeface="Calibri"/>
              </a:rPr>
              <a:t>مومو </a:t>
            </a:r>
            <a:endParaRPr/>
          </a:p>
          <a:p>
            <a:pPr indent="-127000" lvl="0" marL="0" marR="0" rtl="1" algn="r">
              <a:spcBef>
                <a:spcPts val="0"/>
              </a:spcBef>
              <a:spcAft>
                <a:spcPts val="0"/>
              </a:spcAft>
              <a:buClr>
                <a:schemeClr val="dk1"/>
              </a:buClr>
              <a:buSzPts val="2000"/>
              <a:buFont typeface="Arial"/>
              <a:buChar char="•"/>
            </a:pPr>
            <a:r>
              <a:rPr b="1" i="0" lang="ar-MA" sz="2000" u="none" cap="none" strike="noStrike">
                <a:solidFill>
                  <a:schemeClr val="dk1"/>
                </a:solidFill>
                <a:latin typeface="Calibri"/>
                <a:ea typeface="Calibri"/>
                <a:cs typeface="Calibri"/>
                <a:sym typeface="Calibri"/>
              </a:rPr>
              <a:t>مريم العسال </a:t>
            </a:r>
            <a:endParaRPr/>
          </a:p>
          <a:p>
            <a:pPr indent="-127000" lvl="0" marL="0" marR="0" rtl="1" algn="r">
              <a:spcBef>
                <a:spcPts val="0"/>
              </a:spcBef>
              <a:spcAft>
                <a:spcPts val="0"/>
              </a:spcAft>
              <a:buClr>
                <a:schemeClr val="dk1"/>
              </a:buClr>
              <a:buSzPts val="2000"/>
              <a:buFont typeface="Arial"/>
              <a:buChar char="•"/>
            </a:pPr>
            <a:r>
              <a:rPr b="1" i="0" lang="ar-MA" sz="2000" u="none" cap="none" strike="noStrike">
                <a:solidFill>
                  <a:schemeClr val="dk1"/>
                </a:solidFill>
                <a:latin typeface="Calibri"/>
                <a:ea typeface="Calibri"/>
                <a:cs typeface="Calibri"/>
                <a:sym typeface="Calibri"/>
              </a:rPr>
              <a:t> مريم اغوليد </a:t>
            </a:r>
            <a:endParaRPr/>
          </a:p>
          <a:p>
            <a:pPr indent="-127000" lvl="0" marL="0" marR="0" rtl="1" algn="r">
              <a:spcBef>
                <a:spcPts val="0"/>
              </a:spcBef>
              <a:spcAft>
                <a:spcPts val="0"/>
              </a:spcAft>
              <a:buClr>
                <a:schemeClr val="dk1"/>
              </a:buClr>
              <a:buSzPts val="2000"/>
              <a:buFont typeface="Arial"/>
              <a:buChar char="•"/>
            </a:pPr>
            <a:r>
              <a:rPr b="1" i="0" lang="ar-MA" sz="2000" u="none" cap="none" strike="noStrike">
                <a:solidFill>
                  <a:schemeClr val="dk1"/>
                </a:solidFill>
                <a:latin typeface="Calibri"/>
                <a:ea typeface="Calibri"/>
                <a:cs typeface="Calibri"/>
                <a:sym typeface="Calibri"/>
              </a:rPr>
              <a:t>خديجة طواف </a:t>
            </a:r>
            <a:endParaRPr/>
          </a:p>
          <a:p>
            <a:pPr indent="-127000" lvl="0" marL="0" marR="0" rtl="1" algn="r">
              <a:spcBef>
                <a:spcPts val="0"/>
              </a:spcBef>
              <a:spcAft>
                <a:spcPts val="0"/>
              </a:spcAft>
              <a:buClr>
                <a:schemeClr val="dk1"/>
              </a:buClr>
              <a:buSzPts val="2000"/>
              <a:buFont typeface="Arial"/>
              <a:buChar char="•"/>
            </a:pPr>
            <a:r>
              <a:rPr b="1" i="0" lang="ar-MA" sz="2000" u="none" cap="none" strike="noStrike">
                <a:solidFill>
                  <a:schemeClr val="dk1"/>
                </a:solidFill>
                <a:latin typeface="Calibri"/>
                <a:ea typeface="Calibri"/>
                <a:cs typeface="Calibri"/>
                <a:sym typeface="Calibri"/>
              </a:rPr>
              <a:t> زهير جراري</a:t>
            </a:r>
            <a:endParaRPr/>
          </a:p>
          <a:p>
            <a:pPr indent="-127000" lvl="0" marL="0" marR="0" rtl="1" algn="r">
              <a:spcBef>
                <a:spcPts val="0"/>
              </a:spcBef>
              <a:spcAft>
                <a:spcPts val="0"/>
              </a:spcAft>
              <a:buClr>
                <a:schemeClr val="dk1"/>
              </a:buClr>
              <a:buSzPts val="2000"/>
              <a:buFont typeface="Arial"/>
              <a:buChar char="•"/>
            </a:pPr>
            <a:r>
              <a:rPr b="1" i="0" lang="ar-MA" sz="2000" u="none" cap="none" strike="noStrike">
                <a:solidFill>
                  <a:schemeClr val="dk1"/>
                </a:solidFill>
                <a:latin typeface="Calibri"/>
                <a:ea typeface="Calibri"/>
                <a:cs typeface="Calibri"/>
                <a:sym typeface="Calibri"/>
              </a:rPr>
              <a:t> سعاد وزني</a:t>
            </a:r>
            <a:endParaRPr b="1" i="0" sz="2000" u="none" cap="none" strike="noStrike">
              <a:solidFill>
                <a:schemeClr val="dk1"/>
              </a:solidFill>
              <a:latin typeface="Calibri"/>
              <a:ea typeface="Calibri"/>
              <a:cs typeface="Calibri"/>
              <a:sym typeface="Calibri"/>
            </a:endParaRPr>
          </a:p>
        </p:txBody>
      </p:sp>
      <p:pic>
        <p:nvPicPr>
          <p:cNvPr descr="C:\Users\skay\Downloads\شعااااار.png" id="108" name="Google Shape;108;p13"/>
          <p:cNvPicPr preferRelativeResize="0"/>
          <p:nvPr/>
        </p:nvPicPr>
        <p:blipFill rotWithShape="1">
          <a:blip r:embed="rId3">
            <a:alphaModFix/>
          </a:blip>
          <a:srcRect b="0" l="0" r="0" t="0"/>
          <a:stretch/>
        </p:blipFill>
        <p:spPr>
          <a:xfrm>
            <a:off x="2088086" y="174856"/>
            <a:ext cx="5000660" cy="1428736"/>
          </a:xfrm>
          <a:prstGeom prst="rect">
            <a:avLst/>
          </a:prstGeom>
          <a:gradFill>
            <a:gsLst>
              <a:gs pos="0">
                <a:srgbClr val="D69E93"/>
              </a:gs>
              <a:gs pos="45000">
                <a:srgbClr val="DDAEA5"/>
              </a:gs>
              <a:gs pos="100000">
                <a:srgbClr val="E6B5AA"/>
              </a:gs>
            </a:gsLst>
            <a:path path="circle">
              <a:fillToRect b="50%" l="50%" r="50%" t="50%"/>
            </a:path>
            <a:tileRect/>
          </a:gradFill>
          <a:ln>
            <a:noFill/>
          </a:ln>
        </p:spPr>
      </p:pic>
      <p:sp>
        <p:nvSpPr>
          <p:cNvPr id="109" name="Google Shape;109;p13"/>
          <p:cNvSpPr txBox="1"/>
          <p:nvPr/>
        </p:nvSpPr>
        <p:spPr>
          <a:xfrm>
            <a:off x="2417519" y="6414969"/>
            <a:ext cx="3567288" cy="369332"/>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ar-MA" sz="1800" u="none" cap="none" strike="noStrike">
                <a:solidFill>
                  <a:schemeClr val="dk1"/>
                </a:solidFill>
                <a:latin typeface="Calibri"/>
                <a:ea typeface="Calibri"/>
                <a:cs typeface="Calibri"/>
                <a:sym typeface="Calibri"/>
              </a:rPr>
              <a:t> السنة التكوينية  : 2024 /2023</a:t>
            </a:r>
            <a:endParaRPr b="1" i="0" sz="1800" u="none" cap="none" strike="noStrike">
              <a:solidFill>
                <a:schemeClr val="dk1"/>
              </a:solidFill>
              <a:latin typeface="Calibri"/>
              <a:ea typeface="Calibri"/>
              <a:cs typeface="Calibri"/>
              <a:sym typeface="Calibri"/>
            </a:endParaRPr>
          </a:p>
        </p:txBody>
      </p:sp>
      <p:sp>
        <p:nvSpPr>
          <p:cNvPr id="110" name="Google Shape;110;p13"/>
          <p:cNvSpPr txBox="1"/>
          <p:nvPr/>
        </p:nvSpPr>
        <p:spPr>
          <a:xfrm>
            <a:off x="611560" y="3823621"/>
            <a:ext cx="2613698" cy="830997"/>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ar-MA" sz="2400" u="sng" cap="none" strike="noStrike">
                <a:solidFill>
                  <a:srgbClr val="000099"/>
                </a:solidFill>
                <a:latin typeface="Calibri"/>
                <a:ea typeface="Calibri"/>
                <a:cs typeface="Calibri"/>
                <a:sym typeface="Calibri"/>
              </a:rPr>
              <a:t>تحت إشراف :</a:t>
            </a:r>
            <a:endParaRPr b="1" i="0" sz="2400" u="sng" cap="none" strike="noStrike">
              <a:solidFill>
                <a:srgbClr val="000099"/>
              </a:solidFill>
              <a:latin typeface="Calibri"/>
              <a:ea typeface="Calibri"/>
              <a:cs typeface="Calibri"/>
              <a:sym typeface="Calibri"/>
            </a:endParaRPr>
          </a:p>
          <a:p>
            <a:pPr indent="0" lvl="0" marL="0" marR="0" rtl="1" algn="r">
              <a:spcBef>
                <a:spcPts val="0"/>
              </a:spcBef>
              <a:spcAft>
                <a:spcPts val="0"/>
              </a:spcAft>
              <a:buNone/>
            </a:pPr>
            <a:r>
              <a:rPr b="1" i="0" lang="ar-MA" sz="2400" u="none" cap="none" strike="noStrike">
                <a:solidFill>
                  <a:schemeClr val="dk1"/>
                </a:solidFill>
                <a:latin typeface="Calibri"/>
                <a:ea typeface="Calibri"/>
                <a:cs typeface="Calibri"/>
                <a:sym typeface="Calibri"/>
              </a:rPr>
              <a:t>ذ</a:t>
            </a:r>
            <a:r>
              <a:rPr b="1" i="0" lang="ar-MA" sz="2400" u="none" cap="none" strike="noStrike">
                <a:solidFill>
                  <a:schemeClr val="dk1"/>
                </a:solidFill>
                <a:latin typeface="Arial"/>
                <a:ea typeface="Arial"/>
                <a:cs typeface="Arial"/>
                <a:sym typeface="Arial"/>
              </a:rPr>
              <a:t>. </a:t>
            </a:r>
            <a:r>
              <a:rPr b="1" i="0" lang="ar-MA" sz="2400" u="none" cap="none" strike="noStrike">
                <a:solidFill>
                  <a:schemeClr val="dk1"/>
                </a:solidFill>
                <a:latin typeface="Calibri"/>
                <a:ea typeface="Calibri"/>
                <a:cs typeface="Calibri"/>
                <a:sym typeface="Calibri"/>
              </a:rPr>
              <a:t>سعيد كمتي</a:t>
            </a:r>
            <a:endParaRPr b="1" i="0" sz="2400" u="none" cap="none" strike="noStrike">
              <a:solidFill>
                <a:schemeClr val="dk1"/>
              </a:solidFill>
              <a:latin typeface="Calibri"/>
              <a:ea typeface="Calibri"/>
              <a:cs typeface="Calibri"/>
              <a:sym typeface="Calibri"/>
            </a:endParaRPr>
          </a:p>
        </p:txBody>
      </p:sp>
      <p:sp>
        <p:nvSpPr>
          <p:cNvPr id="111" name="Google Shape;111;p13"/>
          <p:cNvSpPr txBox="1"/>
          <p:nvPr/>
        </p:nvSpPr>
        <p:spPr>
          <a:xfrm>
            <a:off x="3353378" y="1745835"/>
            <a:ext cx="278608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ar-MA" sz="1800" u="none" cap="none" strike="noStrike">
                <a:solidFill>
                  <a:schemeClr val="dk1"/>
                </a:solidFill>
                <a:latin typeface="Sakkal Majalla"/>
                <a:ea typeface="Sakkal Majalla"/>
                <a:cs typeface="Sakkal Majalla"/>
                <a:sym typeface="Sakkal Majalla"/>
              </a:rPr>
              <a:t>فرع خنيفرة</a:t>
            </a:r>
            <a:endParaRPr b="1" i="0" sz="1800" u="none" cap="none" strike="noStrike">
              <a:solidFill>
                <a:schemeClr val="dk1"/>
              </a:solidFill>
              <a:latin typeface="Sakkal Majalla"/>
              <a:ea typeface="Sakkal Majalla"/>
              <a:cs typeface="Sakkal Majalla"/>
              <a:sym typeface="Sakkal Majalla"/>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2"/>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Autofit/>
          </a:bodyPr>
          <a:lstStyle/>
          <a:p>
            <a:pPr indent="0" lvl="0" marL="0" rtl="1" algn="ctr">
              <a:lnSpc>
                <a:spcPct val="85000"/>
              </a:lnSpc>
              <a:spcBef>
                <a:spcPts val="0"/>
              </a:spcBef>
              <a:spcAft>
                <a:spcPts val="0"/>
              </a:spcAft>
              <a:buClr>
                <a:srgbClr val="800000"/>
              </a:buClr>
              <a:buSzPts val="4400"/>
              <a:buFont typeface="Calibri"/>
              <a:buNone/>
            </a:pPr>
            <a:r>
              <a:rPr b="1" lang="ar-MA" sz="4400">
                <a:solidFill>
                  <a:srgbClr val="800000"/>
                </a:solidFill>
              </a:rPr>
              <a:t>وثيقة تاريخية من الكتاب المدرسي للمستوى السادس ابتدائي </a:t>
            </a:r>
            <a:endParaRPr b="1" sz="4400">
              <a:solidFill>
                <a:srgbClr val="800000"/>
              </a:solidFill>
            </a:endParaRPr>
          </a:p>
        </p:txBody>
      </p:sp>
      <p:pic>
        <p:nvPicPr>
          <p:cNvPr descr="5b31fa4f-53e7-447f-8468-c6526650dd01.jpg" id="185" name="Google Shape;185;p22"/>
          <p:cNvPicPr preferRelativeResize="0"/>
          <p:nvPr>
            <p:ph idx="1" type="body"/>
          </p:nvPr>
        </p:nvPicPr>
        <p:blipFill rotWithShape="1">
          <a:blip r:embed="rId3">
            <a:alphaModFix/>
          </a:blip>
          <a:srcRect b="0" l="0" r="0" t="0"/>
          <a:stretch/>
        </p:blipFill>
        <p:spPr>
          <a:xfrm>
            <a:off x="974925" y="1846263"/>
            <a:ext cx="7238599" cy="4022725"/>
          </a:xfrm>
          <a:prstGeom prst="rect">
            <a:avLst/>
          </a:prstGeom>
          <a:noFill/>
          <a:ln cap="flat" cmpd="sng" w="9525">
            <a:solidFill>
              <a:srgbClr val="AB620D"/>
            </a:solidFill>
            <a:prstDash val="solid"/>
            <a:round/>
            <a:headEnd len="sm" w="sm" type="none"/>
            <a:tailEnd len="sm" w="sm" type="none"/>
          </a:ln>
          <a:effectLst>
            <a:outerShdw blurRad="292100" rotWithShape="0" algn="tl" dir="2700000" dist="139700">
              <a:srgbClr val="333333">
                <a:alpha val="64705"/>
              </a:srgbClr>
            </a:outerShdw>
          </a:effectLst>
        </p:spPr>
      </p:pic>
      <p:sp>
        <p:nvSpPr>
          <p:cNvPr id="186" name="Google Shape;186;p22"/>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ar-MA"/>
              <a:t>‹#›</a:t>
            </a:fld>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3"/>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ar-MA"/>
              <a:t>‹#›</a:t>
            </a:fld>
            <a:endParaRPr/>
          </a:p>
        </p:txBody>
      </p:sp>
      <p:sp>
        <p:nvSpPr>
          <p:cNvPr id="192" name="Google Shape;192;p23"/>
          <p:cNvSpPr/>
          <p:nvPr/>
        </p:nvSpPr>
        <p:spPr>
          <a:xfrm>
            <a:off x="3131840" y="349246"/>
            <a:ext cx="3384376" cy="864096"/>
          </a:xfrm>
          <a:prstGeom prst="bracePair">
            <a:avLst/>
          </a:prstGeom>
          <a:noFill/>
          <a:ln cap="flat" cmpd="sng" w="25400">
            <a:solidFill>
              <a:schemeClr val="accent2"/>
            </a:solidFill>
            <a:prstDash val="solid"/>
            <a:round/>
            <a:headEnd len="sm" w="sm" type="none"/>
            <a:tailEnd len="sm" w="sm" type="none"/>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dk1"/>
              </a:solidFill>
              <a:latin typeface="Calibri"/>
              <a:ea typeface="Calibri"/>
              <a:cs typeface="Calibri"/>
              <a:sym typeface="Calibri"/>
            </a:endParaRPr>
          </a:p>
        </p:txBody>
      </p:sp>
      <p:sp>
        <p:nvSpPr>
          <p:cNvPr id="193" name="Google Shape;193;p23"/>
          <p:cNvSpPr/>
          <p:nvPr/>
        </p:nvSpPr>
        <p:spPr>
          <a:xfrm>
            <a:off x="3347864" y="349246"/>
            <a:ext cx="2919389" cy="769441"/>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i="0" lang="ar-MA" sz="4400" u="sng" cap="none" strike="noStrike">
                <a:solidFill>
                  <a:srgbClr val="800000"/>
                </a:solidFill>
                <a:latin typeface="Calibri"/>
                <a:ea typeface="Calibri"/>
                <a:cs typeface="Calibri"/>
                <a:sym typeface="Calibri"/>
              </a:rPr>
              <a:t>مرحلة التعريف</a:t>
            </a:r>
            <a:endParaRPr/>
          </a:p>
        </p:txBody>
      </p:sp>
      <p:sp>
        <p:nvSpPr>
          <p:cNvPr id="194" name="Google Shape;194;p23"/>
          <p:cNvSpPr/>
          <p:nvPr/>
        </p:nvSpPr>
        <p:spPr>
          <a:xfrm>
            <a:off x="611560" y="1340768"/>
            <a:ext cx="8136904" cy="427809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i="0" lang="ar-MA" sz="3200" u="sng" cap="none" strike="noStrike">
                <a:solidFill>
                  <a:srgbClr val="006600"/>
                </a:solidFill>
                <a:latin typeface="Calibri"/>
                <a:ea typeface="Calibri"/>
                <a:cs typeface="Calibri"/>
                <a:sym typeface="Calibri"/>
              </a:rPr>
              <a:t>الأسئلة:</a:t>
            </a:r>
            <a:endParaRPr b="1" i="0" sz="3200" u="sng" cap="none" strike="noStrike">
              <a:solidFill>
                <a:srgbClr val="006600"/>
              </a:solidFill>
              <a:latin typeface="Calibri"/>
              <a:ea typeface="Calibri"/>
              <a:cs typeface="Calibri"/>
              <a:sym typeface="Calibri"/>
            </a:endParaRPr>
          </a:p>
          <a:p>
            <a:pPr indent="0" lvl="0" marL="0" marR="0" rtl="1" algn="r">
              <a:spcBef>
                <a:spcPts val="0"/>
              </a:spcBef>
              <a:spcAft>
                <a:spcPts val="0"/>
              </a:spcAft>
              <a:buNone/>
            </a:pPr>
            <a:r>
              <a:rPr b="0" i="0" lang="ar-MA" sz="3200" u="none" cap="none" strike="noStrike">
                <a:solidFill>
                  <a:schemeClr val="dk1"/>
                </a:solidFill>
                <a:latin typeface="Calibri"/>
                <a:ea typeface="Calibri"/>
                <a:cs typeface="Calibri"/>
                <a:sym typeface="Calibri"/>
              </a:rPr>
              <a:t>حدد نوعية الوثيقة و مصدرها، ثم استخرج الحدث التاريخي الذي يتطرق له النص</a:t>
            </a:r>
            <a:r>
              <a:rPr b="0" i="0" lang="ar-MA" sz="3200" u="none" cap="none" strike="noStrike">
                <a:solidFill>
                  <a:schemeClr val="dk1"/>
                </a:solidFill>
                <a:latin typeface="Arial"/>
                <a:ea typeface="Arial"/>
                <a:cs typeface="Arial"/>
                <a:sym typeface="Arial"/>
              </a:rPr>
              <a:t>٬</a:t>
            </a:r>
            <a:r>
              <a:rPr b="0" i="0" lang="ar-MA" sz="3200" u="none" cap="none" strike="noStrike">
                <a:solidFill>
                  <a:schemeClr val="dk1"/>
                </a:solidFill>
                <a:latin typeface="Calibri"/>
                <a:ea typeface="Calibri"/>
                <a:cs typeface="Calibri"/>
                <a:sym typeface="Calibri"/>
              </a:rPr>
              <a:t> حدد موقع وزمن حدوث هذه المعركة ؟</a:t>
            </a:r>
            <a:endParaRPr/>
          </a:p>
          <a:p>
            <a:pPr indent="0" lvl="0" marL="0" marR="0" rtl="1" algn="r">
              <a:spcBef>
                <a:spcPts val="0"/>
              </a:spcBef>
              <a:spcAft>
                <a:spcPts val="0"/>
              </a:spcAft>
              <a:buNone/>
            </a:pPr>
            <a:r>
              <a:t/>
            </a:r>
            <a:endParaRPr b="1" i="0" sz="1600" u="none" cap="none" strike="noStrike">
              <a:solidFill>
                <a:schemeClr val="dk1"/>
              </a:solidFill>
              <a:latin typeface="Calibri"/>
              <a:ea typeface="Calibri"/>
              <a:cs typeface="Calibri"/>
              <a:sym typeface="Calibri"/>
            </a:endParaRPr>
          </a:p>
          <a:p>
            <a:pPr indent="0" lvl="0" marL="0" marR="0" rtl="1" algn="r">
              <a:spcBef>
                <a:spcPts val="0"/>
              </a:spcBef>
              <a:spcAft>
                <a:spcPts val="0"/>
              </a:spcAft>
              <a:buNone/>
            </a:pPr>
            <a:r>
              <a:rPr b="0" i="0" lang="ar-MA" sz="1600" u="none" cap="none" strike="noStrike">
                <a:solidFill>
                  <a:schemeClr val="dk1"/>
                </a:solidFill>
                <a:latin typeface="Calibri"/>
                <a:ea typeface="Calibri"/>
                <a:cs typeface="Calibri"/>
                <a:sym typeface="Calibri"/>
              </a:rPr>
              <a:t> </a:t>
            </a:r>
            <a:r>
              <a:rPr b="1" i="0" lang="ar-MA" sz="3200" u="sng" cap="none" strike="noStrike">
                <a:solidFill>
                  <a:srgbClr val="006600"/>
                </a:solidFill>
                <a:latin typeface="Calibri"/>
                <a:ea typeface="Calibri"/>
                <a:cs typeface="Calibri"/>
                <a:sym typeface="Calibri"/>
              </a:rPr>
              <a:t>الأجوبة:</a:t>
            </a:r>
            <a:endParaRPr b="1" i="0" sz="3200" u="sng" cap="none" strike="noStrike">
              <a:solidFill>
                <a:srgbClr val="006600"/>
              </a:solidFill>
              <a:latin typeface="Calibri"/>
              <a:ea typeface="Calibri"/>
              <a:cs typeface="Calibri"/>
              <a:sym typeface="Calibri"/>
            </a:endParaRPr>
          </a:p>
          <a:p>
            <a:pPr indent="-457200" lvl="0" marL="457200" marR="0" rtl="1" algn="r">
              <a:spcBef>
                <a:spcPts val="0"/>
              </a:spcBef>
              <a:spcAft>
                <a:spcPts val="0"/>
              </a:spcAft>
              <a:buClr>
                <a:schemeClr val="dk1"/>
              </a:buClr>
              <a:buSzPts val="3200"/>
              <a:buFont typeface="Noto Sans Symbols"/>
              <a:buChar char="✔"/>
            </a:pPr>
            <a:r>
              <a:rPr b="0" i="0" lang="ar-MA" sz="3200" u="none" cap="none" strike="noStrike">
                <a:solidFill>
                  <a:schemeClr val="dk1"/>
                </a:solidFill>
                <a:latin typeface="Calibri"/>
                <a:ea typeface="Calibri"/>
                <a:cs typeface="Calibri"/>
                <a:sym typeface="Calibri"/>
              </a:rPr>
              <a:t>الوثيقة عبارة عن نص تاريخي مصدرها  كتاب تاريخ المغرب، لمحمد القبلي، ص 41-45 (بتصرف).</a:t>
            </a:r>
            <a:endParaRPr b="0" i="0" sz="3200" u="none" cap="none" strike="noStrike">
              <a:solidFill>
                <a:schemeClr val="dk1"/>
              </a:solidFill>
              <a:latin typeface="Calibri"/>
              <a:ea typeface="Calibri"/>
              <a:cs typeface="Calibri"/>
              <a:sym typeface="Calibri"/>
            </a:endParaRPr>
          </a:p>
          <a:p>
            <a:pPr indent="-457200" lvl="0" marL="457200" marR="0" rtl="1" algn="r">
              <a:spcBef>
                <a:spcPts val="0"/>
              </a:spcBef>
              <a:spcAft>
                <a:spcPts val="0"/>
              </a:spcAft>
              <a:buClr>
                <a:schemeClr val="dk1"/>
              </a:buClr>
              <a:buSzPts val="3200"/>
              <a:buFont typeface="Noto Sans Symbols"/>
              <a:buChar char="✔"/>
            </a:pPr>
            <a:r>
              <a:rPr b="0" i="0" lang="ar-MA" sz="3200" u="none" cap="none" strike="noStrike">
                <a:solidFill>
                  <a:schemeClr val="dk1"/>
                </a:solidFill>
                <a:latin typeface="Calibri"/>
                <a:ea typeface="Calibri"/>
                <a:cs typeface="Calibri"/>
                <a:sym typeface="Calibri"/>
              </a:rPr>
              <a:t>الحدث التاريخي الذي تطرق له النص هو معركة إيسلي. </a:t>
            </a:r>
            <a:endParaRPr b="0" i="0" sz="3200" u="none" cap="none" strike="noStrike">
              <a:solidFill>
                <a:schemeClr val="dk1"/>
              </a:solidFill>
              <a:latin typeface="Calibri"/>
              <a:ea typeface="Calibri"/>
              <a:cs typeface="Calibri"/>
              <a:sym typeface="Calibri"/>
            </a:endParaRPr>
          </a:p>
          <a:p>
            <a:pPr indent="-457200" lvl="0" marL="457200" marR="0" rtl="1" algn="r">
              <a:spcBef>
                <a:spcPts val="0"/>
              </a:spcBef>
              <a:spcAft>
                <a:spcPts val="0"/>
              </a:spcAft>
              <a:buClr>
                <a:schemeClr val="dk1"/>
              </a:buClr>
              <a:buSzPts val="3200"/>
              <a:buFont typeface="Noto Sans Symbols"/>
              <a:buChar char="✔"/>
            </a:pPr>
            <a:r>
              <a:rPr b="0" i="0" lang="ar-MA" sz="3200" u="none" cap="none" strike="noStrike">
                <a:solidFill>
                  <a:schemeClr val="dk1"/>
                </a:solidFill>
                <a:latin typeface="Calibri"/>
                <a:ea typeface="Calibri"/>
                <a:cs typeface="Calibri"/>
                <a:sym typeface="Calibri"/>
              </a:rPr>
              <a:t>حدثت معركة إيسلي في المغرب سنة 1844م.</a:t>
            </a:r>
            <a:endParaRPr b="0" i="0" sz="32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0" st="0"/>
                                            </p:txEl>
                                          </p:spTgt>
                                        </p:tgtEl>
                                        <p:attrNameLst>
                                          <p:attrName>style.visibility</p:attrName>
                                        </p:attrNameLst>
                                      </p:cBhvr>
                                      <p:to>
                                        <p:strVal val="visible"/>
                                      </p:to>
                                    </p:set>
                                    <p:animEffect filter="fade" transition="in">
                                      <p:cBhvr>
                                        <p:cTn dur="500"/>
                                        <p:tgtEl>
                                          <p:spTgt spid="1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1" st="1"/>
                                            </p:txEl>
                                          </p:spTgt>
                                        </p:tgtEl>
                                        <p:attrNameLst>
                                          <p:attrName>style.visibility</p:attrName>
                                        </p:attrNameLst>
                                      </p:cBhvr>
                                      <p:to>
                                        <p:strVal val="visible"/>
                                      </p:to>
                                    </p:set>
                                    <p:animEffect filter="fade" transition="in">
                                      <p:cBhvr>
                                        <p:cTn dur="500"/>
                                        <p:tgtEl>
                                          <p:spTgt spid="19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2" st="2"/>
                                            </p:txEl>
                                          </p:spTgt>
                                        </p:tgtEl>
                                        <p:attrNameLst>
                                          <p:attrName>style.visibility</p:attrName>
                                        </p:attrNameLst>
                                      </p:cBhvr>
                                      <p:to>
                                        <p:strVal val="visible"/>
                                      </p:to>
                                    </p:set>
                                    <p:animEffect filter="fade" transition="in">
                                      <p:cBhvr>
                                        <p:cTn dur="500"/>
                                        <p:tgtEl>
                                          <p:spTgt spid="19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3" st="3"/>
                                            </p:txEl>
                                          </p:spTgt>
                                        </p:tgtEl>
                                        <p:attrNameLst>
                                          <p:attrName>style.visibility</p:attrName>
                                        </p:attrNameLst>
                                      </p:cBhvr>
                                      <p:to>
                                        <p:strVal val="visible"/>
                                      </p:to>
                                    </p:set>
                                    <p:animEffect filter="fade" transition="in">
                                      <p:cBhvr>
                                        <p:cTn dur="500"/>
                                        <p:tgtEl>
                                          <p:spTgt spid="19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4" st="4"/>
                                            </p:txEl>
                                          </p:spTgt>
                                        </p:tgtEl>
                                        <p:attrNameLst>
                                          <p:attrName>style.visibility</p:attrName>
                                        </p:attrNameLst>
                                      </p:cBhvr>
                                      <p:to>
                                        <p:strVal val="visible"/>
                                      </p:to>
                                    </p:set>
                                    <p:animEffect filter="fade" transition="in">
                                      <p:cBhvr>
                                        <p:cTn dur="500"/>
                                        <p:tgtEl>
                                          <p:spTgt spid="19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5" st="5"/>
                                            </p:txEl>
                                          </p:spTgt>
                                        </p:tgtEl>
                                        <p:attrNameLst>
                                          <p:attrName>style.visibility</p:attrName>
                                        </p:attrNameLst>
                                      </p:cBhvr>
                                      <p:to>
                                        <p:strVal val="visible"/>
                                      </p:to>
                                    </p:set>
                                    <p:animEffect filter="fade" transition="in">
                                      <p:cBhvr>
                                        <p:cTn dur="500"/>
                                        <p:tgtEl>
                                          <p:spTgt spid="19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6" st="6"/>
                                            </p:txEl>
                                          </p:spTgt>
                                        </p:tgtEl>
                                        <p:attrNameLst>
                                          <p:attrName>style.visibility</p:attrName>
                                        </p:attrNameLst>
                                      </p:cBhvr>
                                      <p:to>
                                        <p:strVal val="visible"/>
                                      </p:to>
                                    </p:set>
                                    <p:animEffect filter="fade" transition="in">
                                      <p:cBhvr>
                                        <p:cTn dur="500"/>
                                        <p:tgtEl>
                                          <p:spTgt spid="194">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4"/>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ar-MA"/>
              <a:t>‹#›</a:t>
            </a:fld>
            <a:endParaRPr/>
          </a:p>
        </p:txBody>
      </p:sp>
      <p:sp>
        <p:nvSpPr>
          <p:cNvPr id="200" name="Google Shape;200;p24"/>
          <p:cNvSpPr/>
          <p:nvPr/>
        </p:nvSpPr>
        <p:spPr>
          <a:xfrm>
            <a:off x="3131840" y="349246"/>
            <a:ext cx="3384376" cy="864096"/>
          </a:xfrm>
          <a:prstGeom prst="bracePair">
            <a:avLst/>
          </a:prstGeom>
          <a:noFill/>
          <a:ln cap="flat" cmpd="sng" w="25400">
            <a:solidFill>
              <a:schemeClr val="accent2"/>
            </a:solidFill>
            <a:prstDash val="solid"/>
            <a:round/>
            <a:headEnd len="sm" w="sm" type="none"/>
            <a:tailEnd len="sm" w="sm" type="none"/>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dk1"/>
              </a:solidFill>
              <a:latin typeface="Calibri"/>
              <a:ea typeface="Calibri"/>
              <a:cs typeface="Calibri"/>
              <a:sym typeface="Calibri"/>
            </a:endParaRPr>
          </a:p>
        </p:txBody>
      </p:sp>
      <p:sp>
        <p:nvSpPr>
          <p:cNvPr id="201" name="Google Shape;201;p24"/>
          <p:cNvSpPr/>
          <p:nvPr/>
        </p:nvSpPr>
        <p:spPr>
          <a:xfrm>
            <a:off x="3131840" y="293827"/>
            <a:ext cx="3135413" cy="830997"/>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i="0" lang="ar-MA" sz="4800" u="sng" cap="none" strike="noStrike">
                <a:solidFill>
                  <a:srgbClr val="800000"/>
                </a:solidFill>
                <a:latin typeface="Calibri"/>
                <a:ea typeface="Calibri"/>
                <a:cs typeface="Calibri"/>
                <a:sym typeface="Calibri"/>
              </a:rPr>
              <a:t>مرحلة التفسير</a:t>
            </a:r>
            <a:r>
              <a:rPr b="1" i="0" lang="ar-MA" sz="4400" u="none" cap="none" strike="noStrike">
                <a:solidFill>
                  <a:srgbClr val="800000"/>
                </a:solidFill>
                <a:latin typeface="Calibri"/>
                <a:ea typeface="Calibri"/>
                <a:cs typeface="Calibri"/>
                <a:sym typeface="Calibri"/>
              </a:rPr>
              <a:t>                    </a:t>
            </a:r>
            <a:endParaRPr/>
          </a:p>
        </p:txBody>
      </p:sp>
      <p:sp>
        <p:nvSpPr>
          <p:cNvPr id="202" name="Google Shape;202;p24"/>
          <p:cNvSpPr/>
          <p:nvPr/>
        </p:nvSpPr>
        <p:spPr>
          <a:xfrm>
            <a:off x="467544" y="1972250"/>
            <a:ext cx="8136904" cy="3724096"/>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i="0" lang="ar-MA" sz="3200" u="sng" cap="none" strike="noStrike">
                <a:solidFill>
                  <a:srgbClr val="006600"/>
                </a:solidFill>
                <a:latin typeface="Calibri"/>
                <a:ea typeface="Calibri"/>
                <a:cs typeface="Calibri"/>
                <a:sym typeface="Calibri"/>
              </a:rPr>
              <a:t>الأسئلة:</a:t>
            </a:r>
            <a:endParaRPr b="1" i="0" sz="3200" u="sng" cap="none" strike="noStrike">
              <a:solidFill>
                <a:srgbClr val="006600"/>
              </a:solidFill>
              <a:latin typeface="Calibri"/>
              <a:ea typeface="Calibri"/>
              <a:cs typeface="Calibri"/>
              <a:sym typeface="Calibri"/>
            </a:endParaRPr>
          </a:p>
          <a:p>
            <a:pPr indent="0" lvl="0" marL="0" marR="0" rtl="1" algn="r">
              <a:spcBef>
                <a:spcPts val="0"/>
              </a:spcBef>
              <a:spcAft>
                <a:spcPts val="0"/>
              </a:spcAft>
              <a:buNone/>
            </a:pPr>
            <a:r>
              <a:rPr b="0" i="0" lang="ar-MA" sz="3600" u="none" cap="none" strike="noStrike">
                <a:solidFill>
                  <a:schemeClr val="dk1"/>
                </a:solidFill>
                <a:latin typeface="Calibri"/>
                <a:ea typeface="Calibri"/>
                <a:cs typeface="Calibri"/>
                <a:sym typeface="Calibri"/>
              </a:rPr>
              <a:t>استخرج من النص سبب وقوع معركة إيسلي ونتائجها ؟</a:t>
            </a:r>
            <a:endParaRPr b="0" i="0" sz="3600" u="none" cap="none" strike="noStrike">
              <a:solidFill>
                <a:schemeClr val="dk1"/>
              </a:solidFill>
              <a:latin typeface="Calibri"/>
              <a:ea typeface="Calibri"/>
              <a:cs typeface="Calibri"/>
              <a:sym typeface="Calibri"/>
            </a:endParaRPr>
          </a:p>
          <a:p>
            <a:pPr indent="0" lvl="0" marL="0" marR="0" rtl="1" algn="r">
              <a:spcBef>
                <a:spcPts val="0"/>
              </a:spcBef>
              <a:spcAft>
                <a:spcPts val="0"/>
              </a:spcAft>
              <a:buNone/>
            </a:pPr>
            <a:r>
              <a:t/>
            </a:r>
            <a:endParaRPr b="1" i="0" sz="2800" u="none" cap="none" strike="noStrike">
              <a:solidFill>
                <a:schemeClr val="dk1"/>
              </a:solidFill>
              <a:latin typeface="Calibri"/>
              <a:ea typeface="Calibri"/>
              <a:cs typeface="Calibri"/>
              <a:sym typeface="Calibri"/>
            </a:endParaRPr>
          </a:p>
          <a:p>
            <a:pPr indent="0" lvl="0" marL="0" marR="0" rtl="1" algn="r">
              <a:spcBef>
                <a:spcPts val="0"/>
              </a:spcBef>
              <a:spcAft>
                <a:spcPts val="0"/>
              </a:spcAft>
              <a:buNone/>
            </a:pPr>
            <a:r>
              <a:rPr b="0" i="0" lang="ar-MA" sz="1600" u="none" cap="none" strike="noStrike">
                <a:solidFill>
                  <a:schemeClr val="dk1"/>
                </a:solidFill>
                <a:latin typeface="Calibri"/>
                <a:ea typeface="Calibri"/>
                <a:cs typeface="Calibri"/>
                <a:sym typeface="Calibri"/>
              </a:rPr>
              <a:t> </a:t>
            </a:r>
            <a:r>
              <a:rPr b="1" i="0" lang="ar-MA" sz="3200" u="sng" cap="none" strike="noStrike">
                <a:solidFill>
                  <a:srgbClr val="006600"/>
                </a:solidFill>
                <a:latin typeface="Calibri"/>
                <a:ea typeface="Calibri"/>
                <a:cs typeface="Calibri"/>
                <a:sym typeface="Calibri"/>
              </a:rPr>
              <a:t>الأجوبة:</a:t>
            </a:r>
            <a:endParaRPr b="1" i="0" sz="3200" u="sng" cap="none" strike="noStrike">
              <a:solidFill>
                <a:srgbClr val="006600"/>
              </a:solidFill>
              <a:latin typeface="Calibri"/>
              <a:ea typeface="Calibri"/>
              <a:cs typeface="Calibri"/>
              <a:sym typeface="Calibri"/>
            </a:endParaRPr>
          </a:p>
          <a:p>
            <a:pPr indent="0" lvl="0" marL="0" marR="0" rtl="1" algn="r">
              <a:spcBef>
                <a:spcPts val="0"/>
              </a:spcBef>
              <a:spcAft>
                <a:spcPts val="0"/>
              </a:spcAft>
              <a:buNone/>
            </a:pPr>
            <a:r>
              <a:rPr b="0" i="0" lang="ar-MA" sz="3600" u="none" cap="none" strike="noStrike">
                <a:solidFill>
                  <a:schemeClr val="dk1"/>
                </a:solidFill>
                <a:latin typeface="Calibri"/>
                <a:ea typeface="Calibri"/>
                <a:cs typeface="Calibri"/>
                <a:sym typeface="Calibri"/>
              </a:rPr>
              <a:t>سبب وقوع معركة إيسلي هو توتر علاقات المغرب مع فرنسا ومن بين نتائج هذا الحدث انهزام الجيش المغربي.</a:t>
            </a:r>
            <a:endParaRPr b="0" i="0" sz="36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0" st="0"/>
                                            </p:txEl>
                                          </p:spTgt>
                                        </p:tgtEl>
                                        <p:attrNameLst>
                                          <p:attrName>style.visibility</p:attrName>
                                        </p:attrNameLst>
                                      </p:cBhvr>
                                      <p:to>
                                        <p:strVal val="visible"/>
                                      </p:to>
                                    </p:set>
                                    <p:animEffect filter="fade" transition="in">
                                      <p:cBhvr>
                                        <p:cTn dur="500"/>
                                        <p:tgtEl>
                                          <p:spTgt spid="2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1" st="1"/>
                                            </p:txEl>
                                          </p:spTgt>
                                        </p:tgtEl>
                                        <p:attrNameLst>
                                          <p:attrName>style.visibility</p:attrName>
                                        </p:attrNameLst>
                                      </p:cBhvr>
                                      <p:to>
                                        <p:strVal val="visible"/>
                                      </p:to>
                                    </p:set>
                                    <p:animEffect filter="fade" transition="in">
                                      <p:cBhvr>
                                        <p:cTn dur="500"/>
                                        <p:tgtEl>
                                          <p:spTgt spid="2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2" st="2"/>
                                            </p:txEl>
                                          </p:spTgt>
                                        </p:tgtEl>
                                        <p:attrNameLst>
                                          <p:attrName>style.visibility</p:attrName>
                                        </p:attrNameLst>
                                      </p:cBhvr>
                                      <p:to>
                                        <p:strVal val="visible"/>
                                      </p:to>
                                    </p:set>
                                    <p:animEffect filter="fade" transition="in">
                                      <p:cBhvr>
                                        <p:cTn dur="500"/>
                                        <p:tgtEl>
                                          <p:spTgt spid="20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3" st="3"/>
                                            </p:txEl>
                                          </p:spTgt>
                                        </p:tgtEl>
                                        <p:attrNameLst>
                                          <p:attrName>style.visibility</p:attrName>
                                        </p:attrNameLst>
                                      </p:cBhvr>
                                      <p:to>
                                        <p:strVal val="visible"/>
                                      </p:to>
                                    </p:set>
                                    <p:animEffect filter="fade" transition="in">
                                      <p:cBhvr>
                                        <p:cTn dur="500"/>
                                        <p:tgtEl>
                                          <p:spTgt spid="20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4" st="4"/>
                                            </p:txEl>
                                          </p:spTgt>
                                        </p:tgtEl>
                                        <p:attrNameLst>
                                          <p:attrName>style.visibility</p:attrName>
                                        </p:attrNameLst>
                                      </p:cBhvr>
                                      <p:to>
                                        <p:strVal val="visible"/>
                                      </p:to>
                                    </p:set>
                                    <p:animEffect filter="fade" transition="in">
                                      <p:cBhvr>
                                        <p:cTn dur="500"/>
                                        <p:tgtEl>
                                          <p:spTgt spid="20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5"/>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ar-MA"/>
              <a:t>‹#›</a:t>
            </a:fld>
            <a:endParaRPr/>
          </a:p>
        </p:txBody>
      </p:sp>
      <p:sp>
        <p:nvSpPr>
          <p:cNvPr id="208" name="Google Shape;208;p25"/>
          <p:cNvSpPr/>
          <p:nvPr/>
        </p:nvSpPr>
        <p:spPr>
          <a:xfrm>
            <a:off x="3131840" y="349246"/>
            <a:ext cx="3384376" cy="864096"/>
          </a:xfrm>
          <a:prstGeom prst="bracePair">
            <a:avLst/>
          </a:prstGeom>
          <a:noFill/>
          <a:ln cap="flat" cmpd="sng" w="25400">
            <a:solidFill>
              <a:schemeClr val="accent2"/>
            </a:solidFill>
            <a:prstDash val="solid"/>
            <a:round/>
            <a:headEnd len="sm" w="sm" type="none"/>
            <a:tailEnd len="sm" w="sm" type="none"/>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dk1"/>
              </a:solidFill>
              <a:latin typeface="Calibri"/>
              <a:ea typeface="Calibri"/>
              <a:cs typeface="Calibri"/>
              <a:sym typeface="Calibri"/>
            </a:endParaRPr>
          </a:p>
        </p:txBody>
      </p:sp>
      <p:sp>
        <p:nvSpPr>
          <p:cNvPr id="209" name="Google Shape;209;p25"/>
          <p:cNvSpPr/>
          <p:nvPr/>
        </p:nvSpPr>
        <p:spPr>
          <a:xfrm>
            <a:off x="3408778" y="349246"/>
            <a:ext cx="2858475" cy="769441"/>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i="0" lang="ar-MA" sz="4400" u="sng" cap="none" strike="noStrike">
                <a:solidFill>
                  <a:srgbClr val="800000"/>
                </a:solidFill>
                <a:latin typeface="Calibri"/>
                <a:ea typeface="Calibri"/>
                <a:cs typeface="Calibri"/>
                <a:sym typeface="Calibri"/>
              </a:rPr>
              <a:t>مرحلة التركيب</a:t>
            </a:r>
            <a:endParaRPr b="1" i="0" sz="4400" u="sng" cap="none" strike="noStrike">
              <a:solidFill>
                <a:srgbClr val="800000"/>
              </a:solidFill>
              <a:latin typeface="Calibri"/>
              <a:ea typeface="Calibri"/>
              <a:cs typeface="Calibri"/>
              <a:sym typeface="Calibri"/>
            </a:endParaRPr>
          </a:p>
        </p:txBody>
      </p:sp>
      <p:sp>
        <p:nvSpPr>
          <p:cNvPr id="210" name="Google Shape;210;p25"/>
          <p:cNvSpPr/>
          <p:nvPr/>
        </p:nvSpPr>
        <p:spPr>
          <a:xfrm>
            <a:off x="2339752" y="1628800"/>
            <a:ext cx="4754828" cy="646331"/>
          </a:xfrm>
          <a:prstGeom prst="rect">
            <a:avLst/>
          </a:prstGeom>
          <a:noFill/>
          <a:ln>
            <a:noFill/>
          </a:ln>
        </p:spPr>
        <p:txBody>
          <a:bodyPr anchorCtr="0" anchor="t" bIns="45700" lIns="91425" spcFirstLastPara="1" rIns="91425" wrap="square" tIns="45700">
            <a:noAutofit/>
          </a:bodyPr>
          <a:lstStyle/>
          <a:p>
            <a:pPr indent="0" lvl="0" marL="0" marR="0" rtl="1" algn="l">
              <a:spcBef>
                <a:spcPts val="0"/>
              </a:spcBef>
              <a:spcAft>
                <a:spcPts val="0"/>
              </a:spcAft>
              <a:buNone/>
            </a:pPr>
            <a:r>
              <a:rPr b="0" i="0" lang="ar-MA" sz="3600" u="none" cap="none" strike="noStrike">
                <a:solidFill>
                  <a:schemeClr val="dk1"/>
                </a:solidFill>
                <a:latin typeface="Calibri"/>
                <a:ea typeface="Calibri"/>
                <a:cs typeface="Calibri"/>
                <a:sym typeface="Calibri"/>
              </a:rPr>
              <a:t>استخلص تعريفا لمعركة إيسلي</a:t>
            </a:r>
            <a:r>
              <a:rPr b="1" i="0" lang="ar-MA" sz="3600" u="none" cap="none" strike="noStrike">
                <a:solidFill>
                  <a:schemeClr val="dk1"/>
                </a:solidFill>
                <a:latin typeface="Calibri"/>
                <a:ea typeface="Calibri"/>
                <a:cs typeface="Calibri"/>
                <a:sym typeface="Calibri"/>
              </a:rPr>
              <a:t>؟</a:t>
            </a:r>
            <a:endParaRPr b="1" i="0" sz="3600" u="none" cap="none" strike="noStrike">
              <a:solidFill>
                <a:schemeClr val="dk1"/>
              </a:solidFill>
              <a:latin typeface="Calibri"/>
              <a:ea typeface="Calibri"/>
              <a:cs typeface="Calibri"/>
              <a:sym typeface="Calibri"/>
            </a:endParaRPr>
          </a:p>
        </p:txBody>
      </p:sp>
      <p:sp>
        <p:nvSpPr>
          <p:cNvPr id="211" name="Google Shape;211;p25"/>
          <p:cNvSpPr/>
          <p:nvPr/>
        </p:nvSpPr>
        <p:spPr>
          <a:xfrm>
            <a:off x="4572000" y="2492896"/>
            <a:ext cx="792088" cy="792088"/>
          </a:xfrm>
          <a:prstGeom prst="downArrow">
            <a:avLst>
              <a:gd fmla="val 50000" name="adj1"/>
              <a:gd fmla="val 50000" name="adj2"/>
            </a:avLst>
          </a:prstGeom>
          <a:solidFill>
            <a:srgbClr val="800000"/>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2" name="Google Shape;212;p25"/>
          <p:cNvSpPr/>
          <p:nvPr/>
        </p:nvSpPr>
        <p:spPr>
          <a:xfrm>
            <a:off x="107505" y="3511877"/>
            <a:ext cx="8856984" cy="2062103"/>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i="0" lang="ar-MA" sz="3200" u="none" cap="none" strike="noStrike">
                <a:solidFill>
                  <a:schemeClr val="dk1"/>
                </a:solidFill>
                <a:latin typeface="Calibri"/>
                <a:ea typeface="Calibri"/>
                <a:cs typeface="Calibri"/>
                <a:sym typeface="Calibri"/>
              </a:rPr>
              <a:t>معركة إيسلي هي معركة دارت بمنطقة واد إيسلي بالمغرب سنة 1844م بعد تأثر العلاقات المغربية-الفرنسية بسبب لجوء الأميرعبد القادر الجزائري إلى المغرب ،و ترتب عن هذه المعركة مئات القتلى، تخريب عدة مدن مغربية</a:t>
            </a:r>
            <a:r>
              <a:rPr b="1" i="0" lang="ar-MA" sz="1800" u="none" cap="none" strike="noStrike">
                <a:solidFill>
                  <a:schemeClr val="dk1"/>
                </a:solidFill>
                <a:latin typeface="Calibri"/>
                <a:ea typeface="Calibri"/>
                <a:cs typeface="Calibri"/>
                <a:sym typeface="Calibri"/>
              </a:rPr>
              <a:t>.</a:t>
            </a:r>
            <a:endParaRPr b="1" i="0" sz="18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xEl>
                                              <p:pRg end="0" st="0"/>
                                            </p:txEl>
                                          </p:spTgt>
                                        </p:tgtEl>
                                        <p:attrNameLst>
                                          <p:attrName>style.visibility</p:attrName>
                                        </p:attrNameLst>
                                      </p:cBhvr>
                                      <p:to>
                                        <p:strVal val="visible"/>
                                      </p:to>
                                    </p:set>
                                    <p:animEffect filter="fade" transition="in">
                                      <p:cBhvr>
                                        <p:cTn dur="500"/>
                                        <p:tgtEl>
                                          <p:spTgt spid="2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6"/>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ar-MA"/>
              <a:t>‹#›</a:t>
            </a:fld>
            <a:endParaRPr/>
          </a:p>
        </p:txBody>
      </p:sp>
      <p:sp>
        <p:nvSpPr>
          <p:cNvPr id="218" name="Google Shape;218;p26"/>
          <p:cNvSpPr txBox="1"/>
          <p:nvPr/>
        </p:nvSpPr>
        <p:spPr>
          <a:xfrm>
            <a:off x="611560" y="836712"/>
            <a:ext cx="8305800" cy="1143000"/>
          </a:xfrm>
          <a:prstGeom prst="rect">
            <a:avLst/>
          </a:prstGeom>
          <a:noFill/>
          <a:ln>
            <a:noFill/>
          </a:ln>
        </p:spPr>
        <p:txBody>
          <a:bodyPr anchorCtr="0" anchor="t" bIns="45700" lIns="91425" spcFirstLastPara="1" rIns="91425" wrap="square" tIns="45700">
            <a:noAutofit/>
          </a:bodyPr>
          <a:lstStyle/>
          <a:p>
            <a:pPr indent="-1028700" lvl="0" marL="1028700" marR="0" rtl="1" algn="r">
              <a:lnSpc>
                <a:spcPct val="100000"/>
              </a:lnSpc>
              <a:spcBef>
                <a:spcPts val="0"/>
              </a:spcBef>
              <a:spcAft>
                <a:spcPts val="0"/>
              </a:spcAft>
              <a:buClr>
                <a:srgbClr val="800000"/>
              </a:buClr>
              <a:buSzPts val="8000"/>
              <a:buFont typeface="Calibri"/>
              <a:buAutoNum type="romanUcPeriod" startAt="2"/>
            </a:pPr>
            <a:r>
              <a:rPr b="1" i="0" lang="ar-MA" sz="8000" u="none" cap="none" strike="noStrike">
                <a:solidFill>
                  <a:srgbClr val="800000"/>
                </a:solidFill>
                <a:latin typeface="Calibri"/>
                <a:ea typeface="Calibri"/>
                <a:cs typeface="Calibri"/>
                <a:sym typeface="Calibri"/>
              </a:rPr>
              <a:t>النهج الجغرافي    </a:t>
            </a:r>
            <a:endParaRPr b="1" i="0" sz="8000" u="none" cap="none" strike="noStrike">
              <a:solidFill>
                <a:srgbClr val="800000"/>
              </a:solidFill>
              <a:latin typeface="Calibri"/>
              <a:ea typeface="Calibri"/>
              <a:cs typeface="Calibri"/>
              <a:sym typeface="Calibri"/>
            </a:endParaRPr>
          </a:p>
        </p:txBody>
      </p:sp>
      <p:pic>
        <p:nvPicPr>
          <p:cNvPr descr="C:\Users\skay\Downloads\بوصلة.jpg" id="219" name="Google Shape;219;p26"/>
          <p:cNvPicPr preferRelativeResize="0"/>
          <p:nvPr/>
        </p:nvPicPr>
        <p:blipFill rotWithShape="1">
          <a:blip r:embed="rId3">
            <a:alphaModFix/>
          </a:blip>
          <a:srcRect b="0" l="0" r="0" t="0"/>
          <a:stretch/>
        </p:blipFill>
        <p:spPr>
          <a:xfrm>
            <a:off x="467544" y="2132856"/>
            <a:ext cx="3960000" cy="3905270"/>
          </a:xfrm>
          <a:prstGeom prst="ellipse">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7"/>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ar-MA"/>
              <a:t>‹#›</a:t>
            </a:fld>
            <a:endParaRPr/>
          </a:p>
        </p:txBody>
      </p:sp>
      <p:sp>
        <p:nvSpPr>
          <p:cNvPr id="225" name="Google Shape;225;p27"/>
          <p:cNvSpPr txBox="1"/>
          <p:nvPr/>
        </p:nvSpPr>
        <p:spPr>
          <a:xfrm>
            <a:off x="2250808" y="548680"/>
            <a:ext cx="6129955" cy="923330"/>
          </a:xfrm>
          <a:prstGeom prst="rect">
            <a:avLst/>
          </a:prstGeom>
          <a:noFill/>
          <a:ln>
            <a:noFill/>
          </a:ln>
        </p:spPr>
        <p:txBody>
          <a:bodyPr anchorCtr="0" anchor="t" bIns="45700" lIns="91425" spcFirstLastPara="1" rIns="91425" wrap="square" tIns="45700">
            <a:spAutoFit/>
          </a:bodyPr>
          <a:lstStyle/>
          <a:p>
            <a:pPr indent="-514350" lvl="0" marL="514350" marR="0" rtl="1" algn="r">
              <a:spcBef>
                <a:spcPts val="0"/>
              </a:spcBef>
              <a:spcAft>
                <a:spcPts val="0"/>
              </a:spcAft>
              <a:buClr>
                <a:srgbClr val="006600"/>
              </a:buClr>
              <a:buSzPts val="5400"/>
              <a:buFont typeface="Calibri"/>
              <a:buAutoNum type="arabicPeriod"/>
            </a:pPr>
            <a:r>
              <a:rPr b="1" i="0" lang="ar-MA" sz="5400" u="none" cap="none" strike="noStrike">
                <a:solidFill>
                  <a:srgbClr val="006600"/>
                </a:solidFill>
                <a:latin typeface="Calibri"/>
                <a:ea typeface="Calibri"/>
                <a:cs typeface="Calibri"/>
                <a:sym typeface="Calibri"/>
              </a:rPr>
              <a:t>مفهوم النهج الجغرافي :</a:t>
            </a:r>
            <a:endParaRPr/>
          </a:p>
        </p:txBody>
      </p:sp>
      <p:sp>
        <p:nvSpPr>
          <p:cNvPr id="226" name="Google Shape;226;p27"/>
          <p:cNvSpPr/>
          <p:nvPr/>
        </p:nvSpPr>
        <p:spPr>
          <a:xfrm>
            <a:off x="1115616" y="1838437"/>
            <a:ext cx="7416823" cy="1512168"/>
          </a:xfrm>
          <a:prstGeom prst="round2DiagRect">
            <a:avLst>
              <a:gd fmla="val 16667" name="adj1"/>
              <a:gd fmla="val 0" name="adj2"/>
            </a:avLst>
          </a:prstGeom>
          <a:solidFill>
            <a:srgbClr val="E6E3CB"/>
          </a:solidFill>
          <a:ln cap="flat" cmpd="sng" w="28575">
            <a:solidFill>
              <a:srgbClr val="336600"/>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0" i="0" lang="ar-MA" sz="3200" u="none" cap="none" strike="noStrike">
                <a:solidFill>
                  <a:schemeClr val="dk1"/>
                </a:solidFill>
                <a:latin typeface="Calibri"/>
                <a:ea typeface="Calibri"/>
                <a:cs typeface="Calibri"/>
                <a:sym typeface="Calibri"/>
              </a:rPr>
              <a:t>يقصد بالنهج الجغرافي مجموع العمليات الفكرية التي يتم بواسطتها تحليل الظاهرة الجغرافية المدروسة.</a:t>
            </a:r>
            <a:endParaRPr b="0" i="0" sz="3200" u="none" cap="none" strike="noStrike">
              <a:solidFill>
                <a:schemeClr val="dk1"/>
              </a:solidFill>
              <a:latin typeface="Calibri"/>
              <a:ea typeface="Calibri"/>
              <a:cs typeface="Calibri"/>
              <a:sym typeface="Calibri"/>
            </a:endParaRPr>
          </a:p>
        </p:txBody>
      </p:sp>
      <p:sp>
        <p:nvSpPr>
          <p:cNvPr id="227" name="Google Shape;227;p27"/>
          <p:cNvSpPr/>
          <p:nvPr/>
        </p:nvSpPr>
        <p:spPr>
          <a:xfrm>
            <a:off x="6576177" y="3465004"/>
            <a:ext cx="1341176" cy="1512168"/>
          </a:xfrm>
          <a:prstGeom prst="curvedLeftArrow">
            <a:avLst>
              <a:gd fmla="val 25000" name="adj1"/>
              <a:gd fmla="val 50000" name="adj2"/>
              <a:gd fmla="val 25000" name="adj3"/>
            </a:avLst>
          </a:prstGeom>
          <a:solidFill>
            <a:srgbClr val="336600"/>
          </a:solidFill>
          <a:ln cap="flat" cmpd="sng" w="15875">
            <a:solidFill>
              <a:srgbClr val="00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28" name="Google Shape;228;p27"/>
          <p:cNvSpPr/>
          <p:nvPr/>
        </p:nvSpPr>
        <p:spPr>
          <a:xfrm>
            <a:off x="1691680" y="4221088"/>
            <a:ext cx="4587573" cy="1643410"/>
          </a:xfrm>
          <a:prstGeom prst="round2DiagRect">
            <a:avLst>
              <a:gd fmla="val 16667" name="adj1"/>
              <a:gd fmla="val 0" name="adj2"/>
            </a:avLst>
          </a:prstGeom>
          <a:solidFill>
            <a:srgbClr val="F2F2F2"/>
          </a:solidFill>
          <a:ln cap="flat" cmpd="sng" w="28575">
            <a:solidFill>
              <a:srgbClr val="00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ar-MA" sz="2800" u="none" cap="none" strike="noStrike">
                <a:solidFill>
                  <a:schemeClr val="dk1"/>
                </a:solidFill>
                <a:latin typeface="Calibri"/>
                <a:ea typeface="Calibri"/>
                <a:cs typeface="Calibri"/>
                <a:sym typeface="Calibri"/>
              </a:rPr>
              <a:t>بمعنى الخطوات المنهجية التي يعتمد عليها في معالجة الظواهر أو الكيانات الجغرافية المدروسة</a:t>
            </a:r>
            <a:r>
              <a:rPr b="0" i="0" lang="ar-MA" sz="2800" u="none" cap="none" strike="noStrike">
                <a:solidFill>
                  <a:schemeClr val="dk1"/>
                </a:solidFill>
                <a:latin typeface="Arial"/>
                <a:ea typeface="Arial"/>
                <a:cs typeface="Arial"/>
                <a:sym typeface="Arial"/>
              </a:rPr>
              <a:t>.</a:t>
            </a:r>
            <a:r>
              <a:rPr b="0" i="0" lang="ar-MA" sz="2800" u="none" cap="none" strike="noStrike">
                <a:solidFill>
                  <a:schemeClr val="dk1"/>
                </a:solidFill>
                <a:latin typeface="Calibri"/>
                <a:ea typeface="Calibri"/>
                <a:cs typeface="Calibri"/>
                <a:sym typeface="Calibri"/>
              </a:rPr>
              <a:t> </a:t>
            </a:r>
            <a:r>
              <a:rPr b="0" i="0" lang="ar-MA" sz="1800" u="none" cap="none" strike="noStrike">
                <a:solidFill>
                  <a:schemeClr val="lt1"/>
                </a:solidFill>
                <a:latin typeface="Calibri"/>
                <a:ea typeface="Calibri"/>
                <a:cs typeface="Calibri"/>
                <a:sym typeface="Calibri"/>
              </a:rPr>
              <a:t>.</a:t>
            </a:r>
            <a:endParaRPr b="0" i="0" sz="1800" u="none" cap="none" strike="noStrike">
              <a:solidFill>
                <a:schemeClr val="lt1"/>
              </a:solidFill>
              <a:latin typeface="Calibri"/>
              <a:ea typeface="Calibri"/>
              <a:cs typeface="Calibri"/>
              <a:sym typeface="Calibri"/>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27"/>
                                        </p:tgtEl>
                                        <p:attrNameLst>
                                          <p:attrName>style.visibility</p:attrName>
                                        </p:attrNameLst>
                                      </p:cBhvr>
                                      <p:to>
                                        <p:strVal val="visible"/>
                                      </p:to>
                                    </p:set>
                                    <p:anim calcmode="lin" valueType="num">
                                      <p:cBhvr additive="base">
                                        <p:cTn dur="500"/>
                                        <p:tgtEl>
                                          <p:spTgt spid="227"/>
                                        </p:tgtEl>
                                        <p:attrNameLst>
                                          <p:attrName>ppt_w</p:attrName>
                                        </p:attrNameLst>
                                      </p:cBhvr>
                                      <p:tavLst>
                                        <p:tav fmla="" tm="0">
                                          <p:val>
                                            <p:strVal val="0"/>
                                          </p:val>
                                        </p:tav>
                                        <p:tav fmla="" tm="100000">
                                          <p:val>
                                            <p:strVal val="#ppt_w"/>
                                          </p:val>
                                        </p:tav>
                                      </p:tavLst>
                                    </p:anim>
                                    <p:anim calcmode="lin" valueType="num">
                                      <p:cBhvr additive="base">
                                        <p:cTn dur="500"/>
                                        <p:tgtEl>
                                          <p:spTgt spid="22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28"/>
                                        </p:tgtEl>
                                        <p:attrNameLst>
                                          <p:attrName>style.visibility</p:attrName>
                                        </p:attrNameLst>
                                      </p:cBhvr>
                                      <p:to>
                                        <p:strVal val="visible"/>
                                      </p:to>
                                    </p:set>
                                    <p:anim calcmode="lin" valueType="num">
                                      <p:cBhvr additive="base">
                                        <p:cTn dur="500"/>
                                        <p:tgtEl>
                                          <p:spTgt spid="228"/>
                                        </p:tgtEl>
                                        <p:attrNameLst>
                                          <p:attrName>ppt_w</p:attrName>
                                        </p:attrNameLst>
                                      </p:cBhvr>
                                      <p:tavLst>
                                        <p:tav fmla="" tm="0">
                                          <p:val>
                                            <p:strVal val="0"/>
                                          </p:val>
                                        </p:tav>
                                        <p:tav fmla="" tm="100000">
                                          <p:val>
                                            <p:strVal val="#ppt_w"/>
                                          </p:val>
                                        </p:tav>
                                      </p:tavLst>
                                    </p:anim>
                                    <p:anim calcmode="lin" valueType="num">
                                      <p:cBhvr additive="base">
                                        <p:cTn dur="500"/>
                                        <p:tgtEl>
                                          <p:spTgt spid="22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8"/>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ar-MA"/>
              <a:t>‹#›</a:t>
            </a:fld>
            <a:endParaRPr/>
          </a:p>
        </p:txBody>
      </p:sp>
      <p:grpSp>
        <p:nvGrpSpPr>
          <p:cNvPr id="235" name="Google Shape;235;p28"/>
          <p:cNvGrpSpPr/>
          <p:nvPr/>
        </p:nvGrpSpPr>
        <p:grpSpPr>
          <a:xfrm>
            <a:off x="672859" y="163869"/>
            <a:ext cx="3525966" cy="5437284"/>
            <a:chOff x="493347" y="163869"/>
            <a:chExt cx="3525966" cy="5437284"/>
          </a:xfrm>
        </p:grpSpPr>
        <p:sp>
          <p:nvSpPr>
            <p:cNvPr id="236" name="Google Shape;236;p28"/>
            <p:cNvSpPr/>
            <p:nvPr/>
          </p:nvSpPr>
          <p:spPr>
            <a:xfrm>
              <a:off x="1263061" y="163869"/>
              <a:ext cx="2756252" cy="2845413"/>
            </a:xfrm>
            <a:custGeom>
              <a:rect b="b" l="l" r="r" t="t"/>
              <a:pathLst>
                <a:path extrusionOk="0" h="120000" w="120000">
                  <a:moveTo>
                    <a:pt x="8412" y="60000"/>
                  </a:moveTo>
                  <a:lnTo>
                    <a:pt x="8412" y="60000"/>
                  </a:lnTo>
                  <a:cubicBezTo>
                    <a:pt x="8412" y="32885"/>
                    <a:pt x="29196" y="10349"/>
                    <a:pt x="56096" y="8297"/>
                  </a:cubicBezTo>
                  <a:cubicBezTo>
                    <a:pt x="82995" y="6245"/>
                    <a:pt x="106926" y="25370"/>
                    <a:pt x="110997" y="52174"/>
                  </a:cubicBezTo>
                  <a:cubicBezTo>
                    <a:pt x="115069" y="78978"/>
                    <a:pt x="97906" y="104409"/>
                    <a:pt x="71623" y="110518"/>
                  </a:cubicBezTo>
                  <a:lnTo>
                    <a:pt x="71057" y="118286"/>
                  </a:lnTo>
                  <a:lnTo>
                    <a:pt x="56695" y="105347"/>
                  </a:lnTo>
                  <a:lnTo>
                    <a:pt x="73170" y="89298"/>
                  </a:lnTo>
                  <a:lnTo>
                    <a:pt x="72614" y="96921"/>
                  </a:lnTo>
                  <a:cubicBezTo>
                    <a:pt x="91089" y="90384"/>
                    <a:pt x="101787" y="70764"/>
                    <a:pt x="97460" y="51353"/>
                  </a:cubicBezTo>
                  <a:cubicBezTo>
                    <a:pt x="93133" y="31941"/>
                    <a:pt x="75163" y="18939"/>
                    <a:pt x="55725" y="21154"/>
                  </a:cubicBezTo>
                  <a:cubicBezTo>
                    <a:pt x="36286" y="23370"/>
                    <a:pt x="21588" y="40096"/>
                    <a:pt x="21588" y="60000"/>
                  </a:cubicBezTo>
                  <a:close/>
                </a:path>
              </a:pathLst>
            </a:custGeom>
            <a:solidFill>
              <a:srgbClr val="0070C0"/>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8"/>
            <p:cNvSpPr/>
            <p:nvPr/>
          </p:nvSpPr>
          <p:spPr>
            <a:xfrm>
              <a:off x="1800203" y="1196752"/>
              <a:ext cx="1876191" cy="67101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8"/>
            <p:cNvSpPr txBox="1"/>
            <p:nvPr/>
          </p:nvSpPr>
          <p:spPr>
            <a:xfrm>
              <a:off x="1800203" y="1196752"/>
              <a:ext cx="1876191" cy="671015"/>
            </a:xfrm>
            <a:prstGeom prst="rect">
              <a:avLst/>
            </a:prstGeom>
            <a:noFill/>
            <a:ln>
              <a:noFill/>
            </a:ln>
          </p:spPr>
          <p:txBody>
            <a:bodyPr anchorCtr="0" anchor="ctr" bIns="27925" lIns="27925" spcFirstLastPara="1" rIns="27925" wrap="square" tIns="27925">
              <a:noAutofit/>
            </a:bodyPr>
            <a:lstStyle/>
            <a:p>
              <a:pPr indent="0" lvl="0" marL="0" marR="0" rtl="0" algn="ctr">
                <a:lnSpc>
                  <a:spcPct val="90000"/>
                </a:lnSpc>
                <a:spcBef>
                  <a:spcPts val="0"/>
                </a:spcBef>
                <a:spcAft>
                  <a:spcPts val="0"/>
                </a:spcAft>
                <a:buNone/>
              </a:pPr>
              <a:r>
                <a:rPr b="1" i="0" lang="ar-MA" sz="4400" u="none" cap="none" strike="noStrike">
                  <a:solidFill>
                    <a:srgbClr val="313829"/>
                  </a:solidFill>
                  <a:latin typeface="Calibri"/>
                  <a:ea typeface="Calibri"/>
                  <a:cs typeface="Calibri"/>
                  <a:sym typeface="Calibri"/>
                </a:rPr>
                <a:t>الوصف</a:t>
              </a:r>
              <a:endParaRPr b="0" i="0" sz="4400" u="none" cap="none" strike="noStrike">
                <a:solidFill>
                  <a:schemeClr val="dk1"/>
                </a:solidFill>
                <a:latin typeface="Calibri"/>
                <a:ea typeface="Calibri"/>
                <a:cs typeface="Calibri"/>
                <a:sym typeface="Calibri"/>
              </a:endParaRPr>
            </a:p>
          </p:txBody>
        </p:sp>
        <p:sp>
          <p:nvSpPr>
            <p:cNvPr id="239" name="Google Shape;239;p28"/>
            <p:cNvSpPr/>
            <p:nvPr/>
          </p:nvSpPr>
          <p:spPr>
            <a:xfrm>
              <a:off x="493347" y="1568707"/>
              <a:ext cx="3001468" cy="2858145"/>
            </a:xfrm>
            <a:custGeom>
              <a:rect b="b" l="l" r="r" t="t"/>
              <a:pathLst>
                <a:path extrusionOk="0" h="120000" w="120000">
                  <a:moveTo>
                    <a:pt x="95706" y="22503"/>
                  </a:moveTo>
                  <a:lnTo>
                    <a:pt x="86820" y="31835"/>
                  </a:lnTo>
                  <a:cubicBezTo>
                    <a:pt x="74924" y="21092"/>
                    <a:pt x="57487" y="18538"/>
                    <a:pt x="42872" y="25399"/>
                  </a:cubicBezTo>
                  <a:cubicBezTo>
                    <a:pt x="28258" y="32259"/>
                    <a:pt x="19448" y="47135"/>
                    <a:pt x="20669" y="62890"/>
                  </a:cubicBezTo>
                  <a:cubicBezTo>
                    <a:pt x="21890" y="78645"/>
                    <a:pt x="32892" y="92065"/>
                    <a:pt x="48398" y="96713"/>
                  </a:cubicBezTo>
                  <a:lnTo>
                    <a:pt x="47858" y="88682"/>
                  </a:lnTo>
                  <a:lnTo>
                    <a:pt x="63019" y="104902"/>
                  </a:lnTo>
                  <a:lnTo>
                    <a:pt x="49870" y="118607"/>
                  </a:lnTo>
                  <a:lnTo>
                    <a:pt x="49324" y="110489"/>
                  </a:lnTo>
                  <a:cubicBezTo>
                    <a:pt x="27768" y="106001"/>
                    <a:pt x="11401" y="88521"/>
                    <a:pt x="8472" y="66860"/>
                  </a:cubicBezTo>
                  <a:cubicBezTo>
                    <a:pt x="5543" y="45198"/>
                    <a:pt x="16688" y="24056"/>
                    <a:pt x="36290" y="14089"/>
                  </a:cubicBezTo>
                  <a:cubicBezTo>
                    <a:pt x="55892" y="4122"/>
                    <a:pt x="79697" y="7493"/>
                    <a:pt x="95706" y="22503"/>
                  </a:cubicBezTo>
                  <a:close/>
                </a:path>
              </a:pathLst>
            </a:custGeom>
            <a:solidFill>
              <a:srgbClr val="AB620D"/>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8"/>
            <p:cNvSpPr/>
            <p:nvPr/>
          </p:nvSpPr>
          <p:spPr>
            <a:xfrm>
              <a:off x="1224135" y="2492897"/>
              <a:ext cx="1342351" cy="67101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8"/>
            <p:cNvSpPr txBox="1"/>
            <p:nvPr/>
          </p:nvSpPr>
          <p:spPr>
            <a:xfrm>
              <a:off x="1224135" y="2492897"/>
              <a:ext cx="1342351" cy="671015"/>
            </a:xfrm>
            <a:prstGeom prst="rect">
              <a:avLst/>
            </a:prstGeom>
            <a:noFill/>
            <a:ln>
              <a:noFill/>
            </a:ln>
          </p:spPr>
          <p:txBody>
            <a:bodyPr anchorCtr="0" anchor="ctr" bIns="26650" lIns="26650" spcFirstLastPara="1" rIns="26650" wrap="square" tIns="26650">
              <a:noAutofit/>
            </a:bodyPr>
            <a:lstStyle/>
            <a:p>
              <a:pPr indent="0" lvl="0" marL="0" marR="0" rtl="0" algn="ctr">
                <a:lnSpc>
                  <a:spcPct val="90000"/>
                </a:lnSpc>
                <a:spcBef>
                  <a:spcPts val="0"/>
                </a:spcBef>
                <a:spcAft>
                  <a:spcPts val="0"/>
                </a:spcAft>
                <a:buNone/>
              </a:pPr>
              <a:r>
                <a:rPr b="1" i="0" lang="ar-MA" sz="4200" u="none" cap="none" strike="noStrike">
                  <a:solidFill>
                    <a:srgbClr val="313829"/>
                  </a:solidFill>
                  <a:latin typeface="Calibri"/>
                  <a:ea typeface="Calibri"/>
                  <a:cs typeface="Calibri"/>
                  <a:sym typeface="Calibri"/>
                </a:rPr>
                <a:t>التفسير</a:t>
              </a:r>
              <a:endParaRPr b="0" i="0" sz="4200" u="none" cap="none" strike="noStrike">
                <a:solidFill>
                  <a:schemeClr val="dk1"/>
                </a:solidFill>
                <a:latin typeface="Calibri"/>
                <a:ea typeface="Calibri"/>
                <a:cs typeface="Calibri"/>
                <a:sym typeface="Calibri"/>
              </a:endParaRPr>
            </a:p>
          </p:txBody>
        </p:sp>
        <p:sp>
          <p:nvSpPr>
            <p:cNvPr id="242" name="Google Shape;242;p28"/>
            <p:cNvSpPr/>
            <p:nvPr/>
          </p:nvSpPr>
          <p:spPr>
            <a:xfrm>
              <a:off x="1373247" y="3163286"/>
              <a:ext cx="2587194" cy="2437867"/>
            </a:xfrm>
            <a:prstGeom prst="blockArc">
              <a:avLst>
                <a:gd fmla="val 13500000" name="adj1"/>
                <a:gd fmla="val 10800000" name="adj2"/>
                <a:gd fmla="val 12740" name="adj3"/>
              </a:avLst>
            </a:prstGeom>
            <a:solidFill>
              <a:srgbClr val="00B050"/>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8"/>
            <p:cNvSpPr/>
            <p:nvPr/>
          </p:nvSpPr>
          <p:spPr>
            <a:xfrm>
              <a:off x="2160236" y="4005063"/>
              <a:ext cx="1342351" cy="67101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8"/>
            <p:cNvSpPr txBox="1"/>
            <p:nvPr/>
          </p:nvSpPr>
          <p:spPr>
            <a:xfrm>
              <a:off x="2160236" y="4005063"/>
              <a:ext cx="1342351" cy="671015"/>
            </a:xfrm>
            <a:prstGeom prst="rect">
              <a:avLst/>
            </a:prstGeom>
            <a:noFill/>
            <a:ln>
              <a:noFill/>
            </a:ln>
          </p:spPr>
          <p:txBody>
            <a:bodyPr anchorCtr="0" anchor="ctr" bIns="26650" lIns="26650" spcFirstLastPara="1" rIns="26650" wrap="square" tIns="26650">
              <a:noAutofit/>
            </a:bodyPr>
            <a:lstStyle/>
            <a:p>
              <a:pPr indent="0" lvl="0" marL="0" marR="0" rtl="0" algn="ctr">
                <a:lnSpc>
                  <a:spcPct val="90000"/>
                </a:lnSpc>
                <a:spcBef>
                  <a:spcPts val="0"/>
                </a:spcBef>
                <a:spcAft>
                  <a:spcPts val="0"/>
                </a:spcAft>
                <a:buNone/>
              </a:pPr>
              <a:r>
                <a:rPr b="1" i="0" lang="ar-MA" sz="4200" u="none" cap="none" strike="noStrike">
                  <a:solidFill>
                    <a:srgbClr val="313829"/>
                  </a:solidFill>
                  <a:latin typeface="Calibri"/>
                  <a:ea typeface="Calibri"/>
                  <a:cs typeface="Calibri"/>
                  <a:sym typeface="Calibri"/>
                </a:rPr>
                <a:t>التعميم</a:t>
              </a:r>
              <a:endParaRPr b="0" i="0" sz="4200" u="none" cap="none" strike="noStrike">
                <a:solidFill>
                  <a:schemeClr val="dk1"/>
                </a:solidFill>
                <a:latin typeface="Calibri"/>
                <a:ea typeface="Calibri"/>
                <a:cs typeface="Calibri"/>
                <a:sym typeface="Calibri"/>
              </a:endParaRPr>
            </a:p>
          </p:txBody>
        </p:sp>
      </p:grpSp>
      <p:sp>
        <p:nvSpPr>
          <p:cNvPr id="245" name="Google Shape;245;p28"/>
          <p:cNvSpPr txBox="1"/>
          <p:nvPr/>
        </p:nvSpPr>
        <p:spPr>
          <a:xfrm>
            <a:off x="4067944" y="692696"/>
            <a:ext cx="5616624" cy="5268119"/>
          </a:xfrm>
          <a:prstGeom prst="rect">
            <a:avLst/>
          </a:prstGeom>
          <a:noFill/>
          <a:ln>
            <a:noFill/>
          </a:ln>
        </p:spPr>
        <p:txBody>
          <a:bodyPr anchorCtr="0" anchor="t" bIns="45700" lIns="91425" spcFirstLastPara="1" rIns="91425" wrap="square" tIns="45700">
            <a:noAutofit/>
          </a:bodyPr>
          <a:lstStyle/>
          <a:p>
            <a:pPr indent="-914400" lvl="2" marL="1828800" marR="0" rtl="1" algn="r">
              <a:spcBef>
                <a:spcPts val="0"/>
              </a:spcBef>
              <a:spcAft>
                <a:spcPts val="0"/>
              </a:spcAft>
              <a:buClr>
                <a:srgbClr val="336600"/>
              </a:buClr>
              <a:buSzPts val="8800"/>
              <a:buFont typeface="Calibri"/>
              <a:buAutoNum type="arabicPeriod" startAt="2"/>
            </a:pPr>
            <a:r>
              <a:rPr b="1" i="0" lang="ar-MA" sz="8800" u="none" cap="none" strike="noStrike">
                <a:solidFill>
                  <a:srgbClr val="336600"/>
                </a:solidFill>
                <a:latin typeface="Calibri"/>
                <a:ea typeface="Calibri"/>
                <a:cs typeface="Calibri"/>
                <a:sym typeface="Calibri"/>
              </a:rPr>
              <a:t>خطوات النهج الجغرافي </a:t>
            </a:r>
            <a:endParaRPr b="1" i="0" sz="8800" u="none" cap="none" strike="noStrike">
              <a:solidFill>
                <a:srgbClr val="336600"/>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9"/>
          <p:cNvSpPr txBox="1"/>
          <p:nvPr>
            <p:ph type="title"/>
          </p:nvPr>
        </p:nvSpPr>
        <p:spPr>
          <a:xfrm>
            <a:off x="467544" y="2204864"/>
            <a:ext cx="7992888" cy="2736304"/>
          </a:xfrm>
          <a:prstGeom prst="rect">
            <a:avLst/>
          </a:prstGeom>
          <a:solidFill>
            <a:schemeClr val="lt1"/>
          </a:solidFill>
          <a:ln cap="flat" cmpd="sng" w="38100">
            <a:solidFill>
              <a:srgbClr val="000099"/>
            </a:solidFill>
            <a:prstDash val="solid"/>
            <a:round/>
            <a:headEnd len="sm" w="sm" type="none"/>
            <a:tailEnd len="sm" w="sm" type="none"/>
          </a:ln>
        </p:spPr>
        <p:txBody>
          <a:bodyPr anchorCtr="0" anchor="b" bIns="45700" lIns="91425" spcFirstLastPara="1" rIns="91425" wrap="square" tIns="45700">
            <a:noAutofit/>
          </a:bodyPr>
          <a:lstStyle/>
          <a:p>
            <a:pPr indent="0" lvl="0" marL="0" rtl="1" algn="r">
              <a:lnSpc>
                <a:spcPct val="85000"/>
              </a:lnSpc>
              <a:spcBef>
                <a:spcPts val="0"/>
              </a:spcBef>
              <a:spcAft>
                <a:spcPts val="0"/>
              </a:spcAft>
              <a:buClr>
                <a:schemeClr val="dk1"/>
              </a:buClr>
              <a:buSzPts val="3600"/>
              <a:buFont typeface="Calibri"/>
              <a:buNone/>
            </a:pPr>
            <a:r>
              <a:rPr b="1" lang="ar-MA" sz="3600">
                <a:solidFill>
                  <a:schemeClr val="dk1"/>
                </a:solidFill>
                <a:latin typeface="Calibri"/>
                <a:ea typeface="Calibri"/>
                <a:cs typeface="Calibri"/>
                <a:sym typeface="Calibri"/>
              </a:rPr>
              <a:t>هو عملية ذهنية-بصرية تقوم على معاينة الظاهرة المدروسة على جميع المستويات ورصد المعطيات واكتشاف العناصر عن طريق الملاحظة والمقارنة، وتقوم على تقديم الظاهرة الجغرافية وتحديد مواصفاتها من حيث : المرفولوجيا، الحركة والتوطين .</a:t>
            </a:r>
            <a:endParaRPr sz="3600">
              <a:solidFill>
                <a:schemeClr val="dk1"/>
              </a:solidFill>
            </a:endParaRPr>
          </a:p>
        </p:txBody>
      </p:sp>
      <p:sp>
        <p:nvSpPr>
          <p:cNvPr id="251" name="Google Shape;251;p29"/>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ar-MA"/>
              <a:t>‹#›</a:t>
            </a:fld>
            <a:endParaRPr/>
          </a:p>
        </p:txBody>
      </p:sp>
      <p:sp>
        <p:nvSpPr>
          <p:cNvPr id="252" name="Google Shape;252;p29"/>
          <p:cNvSpPr/>
          <p:nvPr/>
        </p:nvSpPr>
        <p:spPr>
          <a:xfrm>
            <a:off x="2483768" y="306792"/>
            <a:ext cx="3960440" cy="1224136"/>
          </a:xfrm>
          <a:prstGeom prst="ribbon2">
            <a:avLst>
              <a:gd fmla="val 16667" name="adj1"/>
              <a:gd fmla="val 50000" name="adj2"/>
            </a:avLst>
          </a:prstGeom>
          <a:solidFill>
            <a:srgbClr val="F2F1E4"/>
          </a:solidFill>
          <a:ln cap="flat" cmpd="sng" w="38100">
            <a:solidFill>
              <a:srgbClr val="0000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i="0" lang="ar-MA" sz="5400" u="none" cap="none" strike="noStrike">
                <a:solidFill>
                  <a:srgbClr val="313829"/>
                </a:solidFill>
                <a:latin typeface="Calibri"/>
                <a:ea typeface="Calibri"/>
                <a:cs typeface="Calibri"/>
                <a:sym typeface="Calibri"/>
              </a:rPr>
              <a:t>الوصف</a:t>
            </a:r>
            <a:endParaRPr b="0" i="0" sz="5400" u="none" cap="none" strike="noStrike">
              <a:solidFill>
                <a:schemeClr val="lt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0"/>
          <p:cNvSpPr txBox="1"/>
          <p:nvPr>
            <p:ph type="title"/>
          </p:nvPr>
        </p:nvSpPr>
        <p:spPr>
          <a:xfrm>
            <a:off x="467544" y="2204864"/>
            <a:ext cx="7992888" cy="2736304"/>
          </a:xfrm>
          <a:prstGeom prst="rect">
            <a:avLst/>
          </a:prstGeom>
          <a:solidFill>
            <a:schemeClr val="lt1"/>
          </a:solidFill>
          <a:ln cap="flat" cmpd="sng" w="38100">
            <a:solidFill>
              <a:srgbClr val="C00000"/>
            </a:solidFill>
            <a:prstDash val="solid"/>
            <a:round/>
            <a:headEnd len="sm" w="sm" type="none"/>
            <a:tailEnd len="sm" w="sm" type="none"/>
          </a:ln>
        </p:spPr>
        <p:txBody>
          <a:bodyPr anchorCtr="0" anchor="b" bIns="45700" lIns="91425" spcFirstLastPara="1" rIns="91425" wrap="square" tIns="45700">
            <a:noAutofit/>
          </a:bodyPr>
          <a:lstStyle/>
          <a:p>
            <a:pPr indent="0" lvl="0" marL="0" rtl="1" algn="r">
              <a:lnSpc>
                <a:spcPct val="85000"/>
              </a:lnSpc>
              <a:spcBef>
                <a:spcPts val="0"/>
              </a:spcBef>
              <a:spcAft>
                <a:spcPts val="0"/>
              </a:spcAft>
              <a:buClr>
                <a:schemeClr val="dk1"/>
              </a:buClr>
              <a:buSzPts val="3600"/>
              <a:buFont typeface="Calibri"/>
              <a:buNone/>
            </a:pPr>
            <a:r>
              <a:rPr b="1" lang="ar-MA" sz="3600">
                <a:solidFill>
                  <a:schemeClr val="dk1"/>
                </a:solidFill>
                <a:latin typeface="Calibri"/>
                <a:ea typeface="Calibri"/>
                <a:cs typeface="Calibri"/>
                <a:sym typeface="Calibri"/>
              </a:rPr>
              <a:t>هو عملية فكرية تهدف إلى إبراز الأسباب والعوامل التي تفسر الظاهرة الجغرافية المدروسة، إضافة إلى استخلاص العلاقات والتفاعلات بين عناصرها.</a:t>
            </a:r>
            <a:br>
              <a:rPr lang="ar-MA" sz="3600">
                <a:solidFill>
                  <a:schemeClr val="dk1"/>
                </a:solidFill>
                <a:latin typeface="Calibri"/>
                <a:ea typeface="Calibri"/>
                <a:cs typeface="Calibri"/>
                <a:sym typeface="Calibri"/>
              </a:rPr>
            </a:br>
            <a:endParaRPr sz="3600">
              <a:solidFill>
                <a:schemeClr val="dk1"/>
              </a:solidFill>
            </a:endParaRPr>
          </a:p>
        </p:txBody>
      </p:sp>
      <p:sp>
        <p:nvSpPr>
          <p:cNvPr id="258" name="Google Shape;258;p30"/>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ar-MA"/>
              <a:t>‹#›</a:t>
            </a:fld>
            <a:endParaRPr/>
          </a:p>
        </p:txBody>
      </p:sp>
      <p:sp>
        <p:nvSpPr>
          <p:cNvPr id="259" name="Google Shape;259;p30"/>
          <p:cNvSpPr/>
          <p:nvPr/>
        </p:nvSpPr>
        <p:spPr>
          <a:xfrm>
            <a:off x="2483768" y="306792"/>
            <a:ext cx="3960440" cy="1224136"/>
          </a:xfrm>
          <a:prstGeom prst="ribbon2">
            <a:avLst>
              <a:gd fmla="val 16667" name="adj1"/>
              <a:gd fmla="val 50000" name="adj2"/>
            </a:avLst>
          </a:prstGeom>
          <a:solidFill>
            <a:srgbClr val="FBE6CC"/>
          </a:solidFill>
          <a:ln cap="flat" cmpd="sng" w="38100">
            <a:solidFill>
              <a:srgbClr val="993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ar-MA" sz="5400" u="none" cap="none" strike="noStrike">
                <a:solidFill>
                  <a:srgbClr val="313829"/>
                </a:solidFill>
                <a:latin typeface="Calibri"/>
                <a:ea typeface="Calibri"/>
                <a:cs typeface="Calibri"/>
                <a:sym typeface="Calibri"/>
              </a:rPr>
              <a:t>التفسير</a:t>
            </a:r>
            <a:endParaRPr b="1" i="0" sz="5400" u="none" cap="none" strike="noStrike">
              <a:solidFill>
                <a:srgbClr val="313829"/>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1"/>
          <p:cNvSpPr txBox="1"/>
          <p:nvPr>
            <p:ph type="title"/>
          </p:nvPr>
        </p:nvSpPr>
        <p:spPr>
          <a:xfrm>
            <a:off x="539552" y="1988840"/>
            <a:ext cx="7992888" cy="4176464"/>
          </a:xfrm>
          <a:prstGeom prst="rect">
            <a:avLst/>
          </a:prstGeom>
          <a:solidFill>
            <a:schemeClr val="lt1"/>
          </a:solidFill>
          <a:ln cap="flat" cmpd="sng" w="38100">
            <a:solidFill>
              <a:srgbClr val="336600"/>
            </a:solidFill>
            <a:prstDash val="solid"/>
            <a:round/>
            <a:headEnd len="sm" w="sm" type="none"/>
            <a:tailEnd len="sm" w="sm" type="none"/>
          </a:ln>
        </p:spPr>
        <p:txBody>
          <a:bodyPr anchorCtr="0" anchor="b" bIns="45700" lIns="91425" spcFirstLastPara="1" rIns="91425" wrap="square" tIns="45700">
            <a:noAutofit/>
          </a:bodyPr>
          <a:lstStyle/>
          <a:p>
            <a:pPr indent="0" lvl="0" marL="0" rtl="1" algn="r">
              <a:lnSpc>
                <a:spcPct val="85000"/>
              </a:lnSpc>
              <a:spcBef>
                <a:spcPts val="0"/>
              </a:spcBef>
              <a:spcAft>
                <a:spcPts val="0"/>
              </a:spcAft>
              <a:buClr>
                <a:schemeClr val="dk1"/>
              </a:buClr>
              <a:buSzPts val="3600"/>
              <a:buFont typeface="Calibri"/>
              <a:buNone/>
            </a:pPr>
            <a:r>
              <a:rPr b="1" lang="ar-MA" sz="3600">
                <a:solidFill>
                  <a:schemeClr val="dk1"/>
                </a:solidFill>
                <a:latin typeface="Calibri"/>
                <a:ea typeface="Calibri"/>
                <a:cs typeface="Calibri"/>
                <a:sym typeface="Calibri"/>
              </a:rPr>
              <a:t>عملية فكرية تهدف إلى صياغة قوانين ومبادئ واقتراحات مجردة تمكننا من الانتقال من حالات خاصة إلى ما هو عام وكوني ويقوم التعميم بوظيفتين:</a:t>
            </a:r>
            <a:br>
              <a:rPr b="1" lang="ar-MA" sz="3600">
                <a:solidFill>
                  <a:schemeClr val="dk1"/>
                </a:solidFill>
                <a:latin typeface="Calibri"/>
                <a:ea typeface="Calibri"/>
                <a:cs typeface="Calibri"/>
                <a:sym typeface="Calibri"/>
              </a:rPr>
            </a:br>
            <a:r>
              <a:rPr b="1" lang="ar-MA" sz="3600">
                <a:solidFill>
                  <a:srgbClr val="C00000"/>
                </a:solidFill>
                <a:latin typeface="Calibri"/>
                <a:ea typeface="Calibri"/>
                <a:cs typeface="Calibri"/>
                <a:sym typeface="Calibri"/>
              </a:rPr>
              <a:t> أولها </a:t>
            </a:r>
            <a:r>
              <a:rPr b="1" lang="ar-MA" sz="3600">
                <a:solidFill>
                  <a:schemeClr val="dk1"/>
                </a:solidFill>
                <a:latin typeface="Calibri"/>
                <a:ea typeface="Calibri"/>
                <a:cs typeface="Calibri"/>
                <a:sym typeface="Calibri"/>
              </a:rPr>
              <a:t>العناية بصقل المفاهيم لفائدة الوصف </a:t>
            </a:r>
            <a:br>
              <a:rPr b="1" lang="ar-MA" sz="3600">
                <a:solidFill>
                  <a:schemeClr val="dk1"/>
                </a:solidFill>
                <a:latin typeface="Calibri"/>
                <a:ea typeface="Calibri"/>
                <a:cs typeface="Calibri"/>
                <a:sym typeface="Calibri"/>
              </a:rPr>
            </a:br>
            <a:r>
              <a:rPr b="1" lang="ar-MA" sz="3600">
                <a:solidFill>
                  <a:srgbClr val="C00000"/>
                </a:solidFill>
                <a:latin typeface="Calibri"/>
                <a:ea typeface="Calibri"/>
                <a:cs typeface="Calibri"/>
                <a:sym typeface="Calibri"/>
              </a:rPr>
              <a:t>وثانيها</a:t>
            </a:r>
            <a:r>
              <a:rPr b="1" lang="ar-MA" sz="3600">
                <a:solidFill>
                  <a:schemeClr val="dk1"/>
                </a:solidFill>
                <a:latin typeface="Calibri"/>
                <a:ea typeface="Calibri"/>
                <a:cs typeface="Calibri"/>
                <a:sym typeface="Calibri"/>
              </a:rPr>
              <a:t> الخروج بقوانين لفائدة التفسير</a:t>
            </a:r>
            <a:br>
              <a:rPr b="1" lang="ar-MA" sz="3600">
                <a:solidFill>
                  <a:schemeClr val="dk1"/>
                </a:solidFill>
                <a:latin typeface="Calibri"/>
                <a:ea typeface="Calibri"/>
                <a:cs typeface="Calibri"/>
                <a:sym typeface="Calibri"/>
              </a:rPr>
            </a:br>
            <a:r>
              <a:rPr b="1" lang="ar-MA" sz="3600">
                <a:solidFill>
                  <a:schemeClr val="dk1"/>
                </a:solidFill>
                <a:latin typeface="Calibri"/>
                <a:ea typeface="Calibri"/>
                <a:cs typeface="Calibri"/>
                <a:sym typeface="Calibri"/>
              </a:rPr>
              <a:t> ويتم ذلك عبر رصد العلاقات وتقنينها وبلورتها في شكل تعبير وجيز.</a:t>
            </a:r>
            <a:br>
              <a:rPr lang="ar-MA" sz="3600">
                <a:solidFill>
                  <a:schemeClr val="dk1"/>
                </a:solidFill>
                <a:latin typeface="Calibri"/>
                <a:ea typeface="Calibri"/>
                <a:cs typeface="Calibri"/>
                <a:sym typeface="Calibri"/>
              </a:rPr>
            </a:br>
            <a:endParaRPr sz="3600">
              <a:solidFill>
                <a:schemeClr val="dk1"/>
              </a:solidFill>
            </a:endParaRPr>
          </a:p>
        </p:txBody>
      </p:sp>
      <p:sp>
        <p:nvSpPr>
          <p:cNvPr id="265" name="Google Shape;265;p31"/>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ar-MA"/>
              <a:t>‹#›</a:t>
            </a:fld>
            <a:endParaRPr/>
          </a:p>
        </p:txBody>
      </p:sp>
      <p:sp>
        <p:nvSpPr>
          <p:cNvPr id="266" name="Google Shape;266;p31"/>
          <p:cNvSpPr/>
          <p:nvPr/>
        </p:nvSpPr>
        <p:spPr>
          <a:xfrm>
            <a:off x="2483768" y="306792"/>
            <a:ext cx="3960440" cy="1224136"/>
          </a:xfrm>
          <a:prstGeom prst="ribbon2">
            <a:avLst>
              <a:gd fmla="val 16667" name="adj1"/>
              <a:gd fmla="val 50000" name="adj2"/>
            </a:avLst>
          </a:prstGeom>
          <a:solidFill>
            <a:srgbClr val="E6E3CB"/>
          </a:solidFill>
          <a:ln cap="flat" cmpd="sng" w="38100">
            <a:solidFill>
              <a:srgbClr val="33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ar-MA" sz="5400" u="none" cap="none" strike="noStrike">
                <a:solidFill>
                  <a:srgbClr val="313829"/>
                </a:solidFill>
                <a:latin typeface="Calibri"/>
                <a:ea typeface="Calibri"/>
                <a:cs typeface="Calibri"/>
                <a:sym typeface="Calibri"/>
              </a:rPr>
              <a:t>التعميم</a:t>
            </a:r>
            <a:endParaRPr b="1" i="0" sz="5400" u="none" cap="none" strike="noStrike">
              <a:solidFill>
                <a:srgbClr val="313829"/>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4"/>
          <p:cNvSpPr txBox="1"/>
          <p:nvPr>
            <p:ph type="title"/>
          </p:nvPr>
        </p:nvSpPr>
        <p:spPr>
          <a:xfrm>
            <a:off x="604914" y="422612"/>
            <a:ext cx="8305800" cy="1275608"/>
          </a:xfrm>
          <a:prstGeom prst="rect">
            <a:avLst/>
          </a:prstGeom>
          <a:noFill/>
          <a:ln>
            <a:noFill/>
          </a:ln>
        </p:spPr>
        <p:txBody>
          <a:bodyPr anchorCtr="0" anchor="b" bIns="45700" lIns="91425" spcFirstLastPara="1" rIns="91425" wrap="square" tIns="45700">
            <a:normAutofit/>
          </a:bodyPr>
          <a:lstStyle/>
          <a:p>
            <a:pPr indent="0" lvl="0" marL="0" rtl="1" algn="ctr">
              <a:lnSpc>
                <a:spcPct val="85000"/>
              </a:lnSpc>
              <a:spcBef>
                <a:spcPts val="0"/>
              </a:spcBef>
              <a:spcAft>
                <a:spcPts val="0"/>
              </a:spcAft>
              <a:buClr>
                <a:srgbClr val="C00000"/>
              </a:buClr>
              <a:buSzPts val="6600"/>
              <a:buFont typeface="Calibri"/>
              <a:buNone/>
            </a:pPr>
            <a:r>
              <a:rPr b="1" lang="ar-MA" sz="6600">
                <a:solidFill>
                  <a:srgbClr val="C00000"/>
                </a:solidFill>
              </a:rPr>
              <a:t>محاور العرض </a:t>
            </a:r>
            <a:r>
              <a:rPr lang="ar-MA">
                <a:solidFill>
                  <a:srgbClr val="C00000"/>
                </a:solidFill>
              </a:rPr>
              <a:t> </a:t>
            </a:r>
            <a:endParaRPr>
              <a:solidFill>
                <a:srgbClr val="C00000"/>
              </a:solidFill>
            </a:endParaRPr>
          </a:p>
        </p:txBody>
      </p:sp>
      <p:sp>
        <p:nvSpPr>
          <p:cNvPr id="118" name="Google Shape;118;p14"/>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ar-MA"/>
              <a:t>‹#›</a:t>
            </a:fld>
            <a:endParaRPr/>
          </a:p>
        </p:txBody>
      </p:sp>
      <p:sp>
        <p:nvSpPr>
          <p:cNvPr id="119" name="Google Shape;119;p14"/>
          <p:cNvSpPr txBox="1"/>
          <p:nvPr/>
        </p:nvSpPr>
        <p:spPr>
          <a:xfrm>
            <a:off x="971600" y="1700808"/>
            <a:ext cx="7572428" cy="5932393"/>
          </a:xfrm>
          <a:prstGeom prst="rect">
            <a:avLst/>
          </a:prstGeom>
          <a:noFill/>
          <a:ln>
            <a:noFill/>
          </a:ln>
        </p:spPr>
        <p:txBody>
          <a:bodyPr anchorCtr="0" anchor="t" bIns="45700" lIns="91425" spcFirstLastPara="1" rIns="91425" wrap="square" tIns="45700">
            <a:spAutoFit/>
          </a:bodyPr>
          <a:lstStyle/>
          <a:p>
            <a:pPr indent="-400050" lvl="0" marL="400050" marR="0" rtl="1" algn="r">
              <a:spcBef>
                <a:spcPts val="0"/>
              </a:spcBef>
              <a:spcAft>
                <a:spcPts val="0"/>
              </a:spcAft>
              <a:buClr>
                <a:srgbClr val="C00000"/>
              </a:buClr>
              <a:buSzPts val="3500"/>
              <a:buFont typeface="Calibri"/>
              <a:buAutoNum type="romanUcPeriod"/>
            </a:pPr>
            <a:r>
              <a:rPr b="1" i="0" lang="ar-MA" sz="3500" u="none" cap="none" strike="noStrike">
                <a:solidFill>
                  <a:srgbClr val="C00000"/>
                </a:solidFill>
                <a:latin typeface="Sakkal Majalla"/>
                <a:ea typeface="Sakkal Majalla"/>
                <a:cs typeface="Sakkal Majalla"/>
                <a:sym typeface="Sakkal Majalla"/>
              </a:rPr>
              <a:t>النهج التاريخي</a:t>
            </a:r>
            <a:endParaRPr/>
          </a:p>
          <a:p>
            <a:pPr indent="-457200" lvl="0" marL="457200" marR="0" rtl="1" algn="r">
              <a:spcBef>
                <a:spcPts val="0"/>
              </a:spcBef>
              <a:spcAft>
                <a:spcPts val="0"/>
              </a:spcAft>
              <a:buClr>
                <a:srgbClr val="336600"/>
              </a:buClr>
              <a:buSzPts val="2100"/>
              <a:buFont typeface="Calibri"/>
              <a:buAutoNum type="arabicPeriod"/>
            </a:pPr>
            <a:r>
              <a:rPr b="1" i="0" lang="ar-MA" sz="2100" u="none" cap="none" strike="noStrike">
                <a:solidFill>
                  <a:srgbClr val="336600"/>
                </a:solidFill>
                <a:latin typeface="Sakkal Majalla"/>
                <a:ea typeface="Sakkal Majalla"/>
                <a:cs typeface="Sakkal Majalla"/>
                <a:sym typeface="Sakkal Majalla"/>
              </a:rPr>
              <a:t>تعريف النهج التاريخي </a:t>
            </a:r>
            <a:endParaRPr/>
          </a:p>
          <a:p>
            <a:pPr indent="-457200" lvl="0" marL="457200" marR="0" rtl="1" algn="r">
              <a:spcBef>
                <a:spcPts val="0"/>
              </a:spcBef>
              <a:spcAft>
                <a:spcPts val="0"/>
              </a:spcAft>
              <a:buClr>
                <a:srgbClr val="336600"/>
              </a:buClr>
              <a:buSzPts val="2100"/>
              <a:buFont typeface="Calibri"/>
              <a:buAutoNum type="arabicPeriod"/>
            </a:pPr>
            <a:r>
              <a:rPr b="1" i="0" lang="ar-MA" sz="2100" u="none" cap="none" strike="noStrike">
                <a:solidFill>
                  <a:srgbClr val="336600"/>
                </a:solidFill>
                <a:latin typeface="Sakkal Majalla"/>
                <a:ea typeface="Sakkal Majalla"/>
                <a:cs typeface="Sakkal Majalla"/>
                <a:sym typeface="Sakkal Majalla"/>
              </a:rPr>
              <a:t>خطوات النهج التاريخي</a:t>
            </a:r>
            <a:endParaRPr/>
          </a:p>
          <a:p>
            <a:pPr indent="-457200" lvl="0" marL="457200" marR="0" rtl="1" algn="r">
              <a:spcBef>
                <a:spcPts val="0"/>
              </a:spcBef>
              <a:spcAft>
                <a:spcPts val="0"/>
              </a:spcAft>
              <a:buClr>
                <a:srgbClr val="336600"/>
              </a:buClr>
              <a:buSzPts val="2100"/>
              <a:buFont typeface="Calibri"/>
              <a:buAutoNum type="arabicPeriod"/>
            </a:pPr>
            <a:r>
              <a:rPr b="1" i="0" lang="ar-MA" sz="2100" u="none" cap="none" strike="noStrike">
                <a:solidFill>
                  <a:srgbClr val="336600"/>
                </a:solidFill>
                <a:latin typeface="Sakkal Majalla"/>
                <a:ea typeface="Sakkal Majalla"/>
                <a:cs typeface="Sakkal Majalla"/>
                <a:sym typeface="Sakkal Majalla"/>
              </a:rPr>
              <a:t>مثال تطبيقي للنهج التاريخي</a:t>
            </a:r>
            <a:r>
              <a:rPr b="1" i="0" lang="ar-MA" sz="2200" u="none" cap="none" strike="noStrike">
                <a:solidFill>
                  <a:srgbClr val="336600"/>
                </a:solidFill>
                <a:latin typeface="Sakkal Majalla"/>
                <a:ea typeface="Sakkal Majalla"/>
                <a:cs typeface="Sakkal Majalla"/>
                <a:sym typeface="Sakkal Majalla"/>
              </a:rPr>
              <a:t> </a:t>
            </a:r>
            <a:endParaRPr/>
          </a:p>
          <a:p>
            <a:pPr indent="-400050" lvl="0" marL="400050" marR="0" rtl="1" algn="r">
              <a:spcBef>
                <a:spcPts val="0"/>
              </a:spcBef>
              <a:spcAft>
                <a:spcPts val="0"/>
              </a:spcAft>
              <a:buClr>
                <a:srgbClr val="C00000"/>
              </a:buClr>
              <a:buSzPts val="3500"/>
              <a:buFont typeface="Calibri"/>
              <a:buAutoNum type="romanUcPeriod" startAt="2"/>
            </a:pPr>
            <a:r>
              <a:rPr b="1" i="0" lang="ar-MA" sz="3500" u="none" cap="none" strike="noStrike">
                <a:solidFill>
                  <a:srgbClr val="C00000"/>
                </a:solidFill>
                <a:latin typeface="Sakkal Majalla"/>
                <a:ea typeface="Sakkal Majalla"/>
                <a:cs typeface="Sakkal Majalla"/>
                <a:sym typeface="Sakkal Majalla"/>
              </a:rPr>
              <a:t>النهج الجغرافي</a:t>
            </a:r>
            <a:endParaRPr/>
          </a:p>
          <a:p>
            <a:pPr indent="-457200" lvl="0" marL="457200" marR="0" rtl="1" algn="r">
              <a:spcBef>
                <a:spcPts val="0"/>
              </a:spcBef>
              <a:spcAft>
                <a:spcPts val="0"/>
              </a:spcAft>
              <a:buClr>
                <a:srgbClr val="336600"/>
              </a:buClr>
              <a:buSzPts val="2200"/>
              <a:buFont typeface="Calibri"/>
              <a:buAutoNum type="arabicPeriod"/>
            </a:pPr>
            <a:r>
              <a:rPr b="1" i="0" lang="ar-MA" sz="2200" u="none" cap="none" strike="noStrike">
                <a:solidFill>
                  <a:srgbClr val="336600"/>
                </a:solidFill>
                <a:latin typeface="Sakkal Majalla"/>
                <a:ea typeface="Sakkal Majalla"/>
                <a:cs typeface="Sakkal Majalla"/>
                <a:sym typeface="Sakkal Majalla"/>
              </a:rPr>
              <a:t>تعريف النهج الجغرافي </a:t>
            </a:r>
            <a:endParaRPr b="1" i="0" sz="2100" u="none" cap="none" strike="noStrike">
              <a:solidFill>
                <a:srgbClr val="336600"/>
              </a:solidFill>
              <a:latin typeface="Sakkal Majalla"/>
              <a:ea typeface="Sakkal Majalla"/>
              <a:cs typeface="Sakkal Majalla"/>
              <a:sym typeface="Sakkal Majalla"/>
            </a:endParaRPr>
          </a:p>
          <a:p>
            <a:pPr indent="-457200" lvl="0" marL="457200" marR="0" rtl="1" algn="r">
              <a:spcBef>
                <a:spcPts val="0"/>
              </a:spcBef>
              <a:spcAft>
                <a:spcPts val="0"/>
              </a:spcAft>
              <a:buClr>
                <a:srgbClr val="336600"/>
              </a:buClr>
              <a:buSzPts val="2200"/>
              <a:buFont typeface="Calibri"/>
              <a:buAutoNum type="arabicPeriod"/>
            </a:pPr>
            <a:r>
              <a:rPr b="1" i="0" lang="ar-MA" sz="2200" u="none" cap="none" strike="noStrike">
                <a:solidFill>
                  <a:srgbClr val="336600"/>
                </a:solidFill>
                <a:latin typeface="Sakkal Majalla"/>
                <a:ea typeface="Sakkal Majalla"/>
                <a:cs typeface="Sakkal Majalla"/>
                <a:sym typeface="Sakkal Majalla"/>
              </a:rPr>
              <a:t>خطوات النهج الجغرافي  </a:t>
            </a:r>
            <a:endParaRPr/>
          </a:p>
          <a:p>
            <a:pPr indent="-457200" lvl="0" marL="457200" marR="0" rtl="1" algn="r">
              <a:spcBef>
                <a:spcPts val="0"/>
              </a:spcBef>
              <a:spcAft>
                <a:spcPts val="0"/>
              </a:spcAft>
              <a:buClr>
                <a:srgbClr val="336600"/>
              </a:buClr>
              <a:buSzPts val="2100"/>
              <a:buFont typeface="Calibri"/>
              <a:buAutoNum type="arabicPeriod"/>
            </a:pPr>
            <a:r>
              <a:rPr b="1" i="0" lang="ar-MA" sz="2100" u="none" cap="none" strike="noStrike">
                <a:solidFill>
                  <a:srgbClr val="336600"/>
                </a:solidFill>
                <a:latin typeface="Sakkal Majalla"/>
                <a:ea typeface="Sakkal Majalla"/>
                <a:cs typeface="Sakkal Majalla"/>
                <a:sym typeface="Sakkal Majalla"/>
              </a:rPr>
              <a:t>مثال تطبيقي للنهج الجغرافي </a:t>
            </a:r>
            <a:endParaRPr/>
          </a:p>
          <a:p>
            <a:pPr indent="-514350" lvl="0" marL="514350" marR="0" rtl="1" algn="r">
              <a:spcBef>
                <a:spcPts val="0"/>
              </a:spcBef>
              <a:spcAft>
                <a:spcPts val="0"/>
              </a:spcAft>
              <a:buClr>
                <a:srgbClr val="C00000"/>
              </a:buClr>
              <a:buSzPts val="3500"/>
              <a:buFont typeface="Calibri"/>
              <a:buAutoNum type="romanUcPeriod" startAt="3"/>
            </a:pPr>
            <a:r>
              <a:rPr b="1" i="0" lang="ar-MA" sz="3500" u="none" cap="none" strike="noStrike">
                <a:solidFill>
                  <a:srgbClr val="C00000"/>
                </a:solidFill>
                <a:latin typeface="Sakkal Majalla"/>
                <a:ea typeface="Sakkal Majalla"/>
                <a:cs typeface="Sakkal Majalla"/>
                <a:sym typeface="Sakkal Majalla"/>
              </a:rPr>
              <a:t>دورة التعلم في التربية المدنية </a:t>
            </a:r>
            <a:endParaRPr/>
          </a:p>
          <a:p>
            <a:pPr indent="-457200" lvl="0" marL="457200" marR="0" rtl="1" algn="r">
              <a:spcBef>
                <a:spcPts val="0"/>
              </a:spcBef>
              <a:spcAft>
                <a:spcPts val="0"/>
              </a:spcAft>
              <a:buClr>
                <a:srgbClr val="336600"/>
              </a:buClr>
              <a:buSzPts val="2200"/>
              <a:buFont typeface="Calibri"/>
              <a:buAutoNum type="arabicPeriod"/>
            </a:pPr>
            <a:r>
              <a:rPr b="1" i="0" lang="ar-MA" sz="2200" u="none" cap="none" strike="noStrike">
                <a:solidFill>
                  <a:srgbClr val="336600"/>
                </a:solidFill>
                <a:latin typeface="Sakkal Majalla"/>
                <a:ea typeface="Sakkal Majalla"/>
                <a:cs typeface="Sakkal Majalla"/>
                <a:sym typeface="Sakkal Majalla"/>
              </a:rPr>
              <a:t> </a:t>
            </a:r>
            <a:r>
              <a:rPr b="1" i="0" lang="ar-MA" sz="2100" u="none" cap="none" strike="noStrike">
                <a:solidFill>
                  <a:srgbClr val="336600"/>
                </a:solidFill>
                <a:latin typeface="Sakkal Majalla"/>
                <a:ea typeface="Sakkal Majalla"/>
                <a:cs typeface="Sakkal Majalla"/>
                <a:sym typeface="Sakkal Majalla"/>
              </a:rPr>
              <a:t>تعريف التربية المدنية </a:t>
            </a:r>
            <a:endParaRPr/>
          </a:p>
          <a:p>
            <a:pPr indent="-457200" lvl="0" marL="457200" marR="0" rtl="1" algn="r">
              <a:spcBef>
                <a:spcPts val="0"/>
              </a:spcBef>
              <a:spcAft>
                <a:spcPts val="0"/>
              </a:spcAft>
              <a:buClr>
                <a:srgbClr val="336600"/>
              </a:buClr>
              <a:buSzPts val="2100"/>
              <a:buFont typeface="Calibri"/>
              <a:buAutoNum type="arabicPeriod"/>
            </a:pPr>
            <a:r>
              <a:rPr b="1" i="0" lang="ar-MA" sz="2100" u="none" cap="none" strike="noStrike">
                <a:solidFill>
                  <a:srgbClr val="336600"/>
                </a:solidFill>
                <a:latin typeface="Sakkal Majalla"/>
                <a:ea typeface="Sakkal Majalla"/>
                <a:cs typeface="Sakkal Majalla"/>
                <a:sym typeface="Sakkal Majalla"/>
              </a:rPr>
              <a:t>خطوات دورة التعلم في التربية المدنية </a:t>
            </a:r>
            <a:endParaRPr/>
          </a:p>
          <a:p>
            <a:pPr indent="-457200" lvl="0" marL="457200" marR="0" rtl="1" algn="r">
              <a:spcBef>
                <a:spcPts val="0"/>
              </a:spcBef>
              <a:spcAft>
                <a:spcPts val="0"/>
              </a:spcAft>
              <a:buClr>
                <a:srgbClr val="336600"/>
              </a:buClr>
              <a:buSzPts val="2100"/>
              <a:buFont typeface="Calibri"/>
              <a:buAutoNum type="arabicPeriod"/>
            </a:pPr>
            <a:r>
              <a:rPr b="1" i="0" lang="ar-MA" sz="2100" u="none" cap="none" strike="noStrike">
                <a:solidFill>
                  <a:srgbClr val="336600"/>
                </a:solidFill>
                <a:latin typeface="Sakkal Majalla"/>
                <a:ea typeface="Sakkal Majalla"/>
                <a:cs typeface="Sakkal Majalla"/>
                <a:sym typeface="Sakkal Majalla"/>
              </a:rPr>
              <a:t>مثال تطبيقي لخطوات دورة التعلم في التربية المدنية</a:t>
            </a:r>
            <a:endParaRPr/>
          </a:p>
          <a:p>
            <a:pPr indent="0" lvl="0" marL="0" marR="0" rtl="1" algn="r">
              <a:spcBef>
                <a:spcPts val="0"/>
              </a:spcBef>
              <a:spcAft>
                <a:spcPts val="0"/>
              </a:spcAft>
              <a:buNone/>
            </a:pPr>
            <a:r>
              <a:rPr b="1" i="0" lang="ar-MA" sz="2450" u="none" cap="none" strike="noStrike">
                <a:solidFill>
                  <a:schemeClr val="dk1"/>
                </a:solidFill>
                <a:latin typeface="Sakkal Majalla"/>
                <a:ea typeface="Sakkal Majalla"/>
                <a:cs typeface="Sakkal Majalla"/>
                <a:sym typeface="Sakkal Majalla"/>
              </a:rPr>
              <a:t>  </a:t>
            </a:r>
            <a:endParaRPr/>
          </a:p>
          <a:p>
            <a:pPr indent="0" lvl="0" marL="0" marR="0" rtl="1" algn="r">
              <a:spcBef>
                <a:spcPts val="0"/>
              </a:spcBef>
              <a:spcAft>
                <a:spcPts val="0"/>
              </a:spcAft>
              <a:buNone/>
            </a:pPr>
            <a:r>
              <a:rPr b="1" i="0" lang="ar-MA" sz="2450" u="none" cap="none" strike="noStrike">
                <a:solidFill>
                  <a:schemeClr val="dk1"/>
                </a:solidFill>
                <a:latin typeface="Sakkal Majalla"/>
                <a:ea typeface="Sakkal Majalla"/>
                <a:cs typeface="Sakkal Majalla"/>
                <a:sym typeface="Sakkal Majalla"/>
              </a:rPr>
              <a:t>     </a:t>
            </a:r>
            <a:endParaRPr/>
          </a:p>
          <a:p>
            <a:pPr indent="0" lvl="0" marL="0" marR="0" rtl="1" algn="r">
              <a:spcBef>
                <a:spcPts val="0"/>
              </a:spcBef>
              <a:spcAft>
                <a:spcPts val="0"/>
              </a:spcAft>
              <a:buNone/>
            </a:pPr>
            <a:r>
              <a:rPr b="1" i="0" lang="ar-MA" sz="2450" u="none" cap="none" strike="noStrike">
                <a:solidFill>
                  <a:schemeClr val="dk1"/>
                </a:solidFill>
                <a:latin typeface="Sakkal Majalla"/>
                <a:ea typeface="Sakkal Majalla"/>
                <a:cs typeface="Sakkal Majalla"/>
                <a:sym typeface="Sakkal Majalla"/>
              </a:rPr>
              <a:t>    </a:t>
            </a:r>
            <a:endParaRPr b="1" i="0" sz="2450" u="none" cap="none" strike="noStrike">
              <a:solidFill>
                <a:schemeClr val="dk1"/>
              </a:solidFill>
              <a:latin typeface="Sakkal Majalla"/>
              <a:ea typeface="Sakkal Majalla"/>
              <a:cs typeface="Sakkal Majalla"/>
              <a:sym typeface="Sakkal Majalla"/>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0" st="0"/>
                                            </p:txEl>
                                          </p:spTgt>
                                        </p:tgtEl>
                                        <p:attrNameLst>
                                          <p:attrName>style.visibility</p:attrName>
                                        </p:attrNameLst>
                                      </p:cBhvr>
                                      <p:to>
                                        <p:strVal val="visible"/>
                                      </p:to>
                                    </p:set>
                                    <p:animEffect filter="fade" transition="in">
                                      <p:cBhvr>
                                        <p:cTn dur="1000"/>
                                        <p:tgtEl>
                                          <p:spTgt spid="11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1" st="1"/>
                                            </p:txEl>
                                          </p:spTgt>
                                        </p:tgtEl>
                                        <p:attrNameLst>
                                          <p:attrName>style.visibility</p:attrName>
                                        </p:attrNameLst>
                                      </p:cBhvr>
                                      <p:to>
                                        <p:strVal val="visible"/>
                                      </p:to>
                                    </p:set>
                                    <p:animEffect filter="fade" transition="in">
                                      <p:cBhvr>
                                        <p:cTn dur="1000"/>
                                        <p:tgtEl>
                                          <p:spTgt spid="11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2" st="2"/>
                                            </p:txEl>
                                          </p:spTgt>
                                        </p:tgtEl>
                                        <p:attrNameLst>
                                          <p:attrName>style.visibility</p:attrName>
                                        </p:attrNameLst>
                                      </p:cBhvr>
                                      <p:to>
                                        <p:strVal val="visible"/>
                                      </p:to>
                                    </p:set>
                                    <p:animEffect filter="fade" transition="in">
                                      <p:cBhvr>
                                        <p:cTn dur="1000"/>
                                        <p:tgtEl>
                                          <p:spTgt spid="11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3" st="3"/>
                                            </p:txEl>
                                          </p:spTgt>
                                        </p:tgtEl>
                                        <p:attrNameLst>
                                          <p:attrName>style.visibility</p:attrName>
                                        </p:attrNameLst>
                                      </p:cBhvr>
                                      <p:to>
                                        <p:strVal val="visible"/>
                                      </p:to>
                                    </p:set>
                                    <p:animEffect filter="fade" transition="in">
                                      <p:cBhvr>
                                        <p:cTn dur="1000"/>
                                        <p:tgtEl>
                                          <p:spTgt spid="11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4" st="4"/>
                                            </p:txEl>
                                          </p:spTgt>
                                        </p:tgtEl>
                                        <p:attrNameLst>
                                          <p:attrName>style.visibility</p:attrName>
                                        </p:attrNameLst>
                                      </p:cBhvr>
                                      <p:to>
                                        <p:strVal val="visible"/>
                                      </p:to>
                                    </p:set>
                                    <p:animEffect filter="fade" transition="in">
                                      <p:cBhvr>
                                        <p:cTn dur="1000"/>
                                        <p:tgtEl>
                                          <p:spTgt spid="11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5" st="5"/>
                                            </p:txEl>
                                          </p:spTgt>
                                        </p:tgtEl>
                                        <p:attrNameLst>
                                          <p:attrName>style.visibility</p:attrName>
                                        </p:attrNameLst>
                                      </p:cBhvr>
                                      <p:to>
                                        <p:strVal val="visible"/>
                                      </p:to>
                                    </p:set>
                                    <p:animEffect filter="fade" transition="in">
                                      <p:cBhvr>
                                        <p:cTn dur="1000"/>
                                        <p:tgtEl>
                                          <p:spTgt spid="11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6" st="6"/>
                                            </p:txEl>
                                          </p:spTgt>
                                        </p:tgtEl>
                                        <p:attrNameLst>
                                          <p:attrName>style.visibility</p:attrName>
                                        </p:attrNameLst>
                                      </p:cBhvr>
                                      <p:to>
                                        <p:strVal val="visible"/>
                                      </p:to>
                                    </p:set>
                                    <p:animEffect filter="fade" transition="in">
                                      <p:cBhvr>
                                        <p:cTn dur="1000"/>
                                        <p:tgtEl>
                                          <p:spTgt spid="11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7" st="7"/>
                                            </p:txEl>
                                          </p:spTgt>
                                        </p:tgtEl>
                                        <p:attrNameLst>
                                          <p:attrName>style.visibility</p:attrName>
                                        </p:attrNameLst>
                                      </p:cBhvr>
                                      <p:to>
                                        <p:strVal val="visible"/>
                                      </p:to>
                                    </p:set>
                                    <p:animEffect filter="fade" transition="in">
                                      <p:cBhvr>
                                        <p:cTn dur="1000"/>
                                        <p:tgtEl>
                                          <p:spTgt spid="11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8" st="8"/>
                                            </p:txEl>
                                          </p:spTgt>
                                        </p:tgtEl>
                                        <p:attrNameLst>
                                          <p:attrName>style.visibility</p:attrName>
                                        </p:attrNameLst>
                                      </p:cBhvr>
                                      <p:to>
                                        <p:strVal val="visible"/>
                                      </p:to>
                                    </p:set>
                                    <p:animEffect filter="fade" transition="in">
                                      <p:cBhvr>
                                        <p:cTn dur="1000"/>
                                        <p:tgtEl>
                                          <p:spTgt spid="11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9" st="9"/>
                                            </p:txEl>
                                          </p:spTgt>
                                        </p:tgtEl>
                                        <p:attrNameLst>
                                          <p:attrName>style.visibility</p:attrName>
                                        </p:attrNameLst>
                                      </p:cBhvr>
                                      <p:to>
                                        <p:strVal val="visible"/>
                                      </p:to>
                                    </p:set>
                                    <p:animEffect filter="fade" transition="in">
                                      <p:cBhvr>
                                        <p:cTn dur="1000"/>
                                        <p:tgtEl>
                                          <p:spTgt spid="119">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10" st="10"/>
                                            </p:txEl>
                                          </p:spTgt>
                                        </p:tgtEl>
                                        <p:attrNameLst>
                                          <p:attrName>style.visibility</p:attrName>
                                        </p:attrNameLst>
                                      </p:cBhvr>
                                      <p:to>
                                        <p:strVal val="visible"/>
                                      </p:to>
                                    </p:set>
                                    <p:animEffect filter="fade" transition="in">
                                      <p:cBhvr>
                                        <p:cTn dur="1000"/>
                                        <p:tgtEl>
                                          <p:spTgt spid="119">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11" st="11"/>
                                            </p:txEl>
                                          </p:spTgt>
                                        </p:tgtEl>
                                        <p:attrNameLst>
                                          <p:attrName>style.visibility</p:attrName>
                                        </p:attrNameLst>
                                      </p:cBhvr>
                                      <p:to>
                                        <p:strVal val="visible"/>
                                      </p:to>
                                    </p:set>
                                    <p:animEffect filter="fade" transition="in">
                                      <p:cBhvr>
                                        <p:cTn dur="1000"/>
                                        <p:tgtEl>
                                          <p:spTgt spid="119">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12" st="12"/>
                                            </p:txEl>
                                          </p:spTgt>
                                        </p:tgtEl>
                                        <p:attrNameLst>
                                          <p:attrName>style.visibility</p:attrName>
                                        </p:attrNameLst>
                                      </p:cBhvr>
                                      <p:to>
                                        <p:strVal val="visible"/>
                                      </p:to>
                                    </p:set>
                                    <p:animEffect filter="fade" transition="in">
                                      <p:cBhvr>
                                        <p:cTn dur="1000"/>
                                        <p:tgtEl>
                                          <p:spTgt spid="119">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13" st="13"/>
                                            </p:txEl>
                                          </p:spTgt>
                                        </p:tgtEl>
                                        <p:attrNameLst>
                                          <p:attrName>style.visibility</p:attrName>
                                        </p:attrNameLst>
                                      </p:cBhvr>
                                      <p:to>
                                        <p:strVal val="visible"/>
                                      </p:to>
                                    </p:set>
                                    <p:animEffect filter="fade" transition="in">
                                      <p:cBhvr>
                                        <p:cTn dur="1000"/>
                                        <p:tgtEl>
                                          <p:spTgt spid="119">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14" st="14"/>
                                            </p:txEl>
                                          </p:spTgt>
                                        </p:tgtEl>
                                        <p:attrNameLst>
                                          <p:attrName>style.visibility</p:attrName>
                                        </p:attrNameLst>
                                      </p:cBhvr>
                                      <p:to>
                                        <p:strVal val="visible"/>
                                      </p:to>
                                    </p:set>
                                    <p:animEffect filter="fade" transition="in">
                                      <p:cBhvr>
                                        <p:cTn dur="1000"/>
                                        <p:tgtEl>
                                          <p:spTgt spid="119">
                                            <p:txEl>
                                              <p:pRg end="14" st="1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2"/>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ar-MA"/>
              <a:t>‹#›</a:t>
            </a:fld>
            <a:endParaRPr/>
          </a:p>
        </p:txBody>
      </p:sp>
      <p:sp>
        <p:nvSpPr>
          <p:cNvPr id="272" name="Google Shape;272;p32"/>
          <p:cNvSpPr/>
          <p:nvPr/>
        </p:nvSpPr>
        <p:spPr>
          <a:xfrm>
            <a:off x="971600" y="908720"/>
            <a:ext cx="7581779" cy="4392488"/>
          </a:xfrm>
          <a:prstGeom prst="horizontalScroll">
            <a:avLst>
              <a:gd fmla="val 12500" name="adj"/>
            </a:avLst>
          </a:prstGeom>
          <a:solidFill>
            <a:srgbClr val="F4B469"/>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3" name="Google Shape;273;p32"/>
          <p:cNvSpPr/>
          <p:nvPr/>
        </p:nvSpPr>
        <p:spPr>
          <a:xfrm>
            <a:off x="2024744" y="1827691"/>
            <a:ext cx="5400600" cy="25545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ar-MA" sz="8000" u="none" cap="none" strike="noStrike">
                <a:solidFill>
                  <a:srgbClr val="800000"/>
                </a:solidFill>
                <a:latin typeface="Calibri"/>
                <a:ea typeface="Calibri"/>
                <a:cs typeface="Calibri"/>
                <a:sym typeface="Calibri"/>
              </a:rPr>
              <a:t>مثال تطبيقي للنهج الجغرافي</a:t>
            </a:r>
            <a:endParaRPr b="0" i="0" sz="8000" u="none" cap="none" strike="noStrike">
              <a:solidFill>
                <a:srgbClr val="800000"/>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3"/>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ar-MA"/>
              <a:t>‹#›</a:t>
            </a:fld>
            <a:endParaRPr/>
          </a:p>
        </p:txBody>
      </p:sp>
      <p:sp>
        <p:nvSpPr>
          <p:cNvPr id="279" name="Google Shape;279;p33"/>
          <p:cNvSpPr/>
          <p:nvPr/>
        </p:nvSpPr>
        <p:spPr>
          <a:xfrm>
            <a:off x="755576" y="476672"/>
            <a:ext cx="7560840" cy="95410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ar-MA" sz="2800" u="sng" cap="none" strike="noStrike">
                <a:solidFill>
                  <a:srgbClr val="6C6734"/>
                </a:solidFill>
                <a:latin typeface="Calibri"/>
                <a:ea typeface="Calibri"/>
                <a:cs typeface="Calibri"/>
                <a:sym typeface="Calibri"/>
              </a:rPr>
              <a:t>الاشتغال على درس </a:t>
            </a:r>
            <a:r>
              <a:rPr b="1" i="0" lang="ar-MA" sz="2800" u="sng" cap="none" strike="noStrike">
                <a:solidFill>
                  <a:srgbClr val="C00000"/>
                </a:solidFill>
                <a:latin typeface="Calibri"/>
                <a:ea typeface="Calibri"/>
                <a:cs typeface="Calibri"/>
                <a:sym typeface="Calibri"/>
              </a:rPr>
              <a:t>{السياحة : رافعة لتنمية وطني} </a:t>
            </a:r>
            <a:r>
              <a:rPr b="1" i="0" lang="ar-MA" sz="2800" u="sng" cap="none" strike="noStrike">
                <a:solidFill>
                  <a:srgbClr val="6C6734"/>
                </a:solidFill>
                <a:latin typeface="Calibri"/>
                <a:ea typeface="Calibri"/>
                <a:cs typeface="Calibri"/>
                <a:sym typeface="Calibri"/>
              </a:rPr>
              <a:t>من الكتاب المدرسي للمستوى الخامس ابتدائي </a:t>
            </a:r>
            <a:endParaRPr b="0" i="0" sz="2800" u="sng" cap="none" strike="noStrike">
              <a:solidFill>
                <a:srgbClr val="6C6734"/>
              </a:solidFill>
              <a:latin typeface="Calibri"/>
              <a:ea typeface="Calibri"/>
              <a:cs typeface="Calibri"/>
              <a:sym typeface="Calibri"/>
            </a:endParaRPr>
          </a:p>
        </p:txBody>
      </p:sp>
      <p:pic>
        <p:nvPicPr>
          <p:cNvPr id="280" name="Google Shape;280;p33"/>
          <p:cNvPicPr preferRelativeResize="0"/>
          <p:nvPr/>
        </p:nvPicPr>
        <p:blipFill rotWithShape="1">
          <a:blip r:embed="rId3">
            <a:alphaModFix/>
          </a:blip>
          <a:srcRect b="0" l="0" r="0" t="0"/>
          <a:stretch/>
        </p:blipFill>
        <p:spPr>
          <a:xfrm>
            <a:off x="251520" y="1556792"/>
            <a:ext cx="8568952" cy="4608512"/>
          </a:xfrm>
          <a:prstGeom prst="rect">
            <a:avLst/>
          </a:prstGeom>
          <a:noFill/>
          <a:ln>
            <a:noFill/>
          </a:ln>
        </p:spPr>
      </p:pic>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4"/>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ar-MA"/>
              <a:t>‹#›</a:t>
            </a:fld>
            <a:endParaRPr/>
          </a:p>
        </p:txBody>
      </p:sp>
      <p:pic>
        <p:nvPicPr>
          <p:cNvPr id="286" name="Google Shape;286;p34"/>
          <p:cNvPicPr preferRelativeResize="0"/>
          <p:nvPr/>
        </p:nvPicPr>
        <p:blipFill rotWithShape="1">
          <a:blip r:embed="rId3">
            <a:alphaModFix/>
          </a:blip>
          <a:srcRect b="0" l="0" r="0" t="0"/>
          <a:stretch/>
        </p:blipFill>
        <p:spPr>
          <a:xfrm>
            <a:off x="3923928" y="188640"/>
            <a:ext cx="5000625" cy="3240360"/>
          </a:xfrm>
          <a:prstGeom prst="rect">
            <a:avLst/>
          </a:prstGeom>
          <a:noFill/>
          <a:ln>
            <a:noFill/>
          </a:ln>
          <a:effectLst>
            <a:outerShdw blurRad="292100" rotWithShape="0" algn="tl" dir="2700000" dist="139700">
              <a:srgbClr val="333333">
                <a:alpha val="64705"/>
              </a:srgbClr>
            </a:outerShdw>
          </a:effectLst>
        </p:spPr>
      </p:pic>
      <p:pic>
        <p:nvPicPr>
          <p:cNvPr id="287" name="Google Shape;287;p34"/>
          <p:cNvPicPr preferRelativeResize="0"/>
          <p:nvPr/>
        </p:nvPicPr>
        <p:blipFill rotWithShape="1">
          <a:blip r:embed="rId4">
            <a:alphaModFix/>
          </a:blip>
          <a:srcRect b="0" l="0" r="0" t="0"/>
          <a:stretch/>
        </p:blipFill>
        <p:spPr>
          <a:xfrm>
            <a:off x="48994" y="23339"/>
            <a:ext cx="3903890" cy="3621685"/>
          </a:xfrm>
          <a:prstGeom prst="rect">
            <a:avLst/>
          </a:prstGeom>
          <a:noFill/>
          <a:ln>
            <a:noFill/>
          </a:ln>
          <a:effectLst>
            <a:outerShdw blurRad="292100" rotWithShape="0" algn="tl" dir="2700000" dist="139700">
              <a:srgbClr val="333333">
                <a:alpha val="64705"/>
              </a:srgbClr>
            </a:outerShdw>
          </a:effectLst>
        </p:spPr>
      </p:pic>
      <p:pic>
        <p:nvPicPr>
          <p:cNvPr id="288" name="Google Shape;288;p34"/>
          <p:cNvPicPr preferRelativeResize="0"/>
          <p:nvPr/>
        </p:nvPicPr>
        <p:blipFill rotWithShape="1">
          <a:blip r:embed="rId5">
            <a:alphaModFix/>
          </a:blip>
          <a:srcRect b="0" l="0" r="0" t="0"/>
          <a:stretch/>
        </p:blipFill>
        <p:spPr>
          <a:xfrm>
            <a:off x="899592" y="3665449"/>
            <a:ext cx="7324725" cy="2646084"/>
          </a:xfrm>
          <a:prstGeom prst="rect">
            <a:avLst/>
          </a:prstGeom>
          <a:noFill/>
          <a:ln>
            <a:noFill/>
          </a:ln>
          <a:effectLst>
            <a:outerShdw blurRad="292100" rotWithShape="0" algn="tl" dir="2700000" dist="139700">
              <a:srgbClr val="333333">
                <a:alpha val="64705"/>
              </a:srgbClr>
            </a:outerShdw>
          </a:effectLst>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5"/>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ar-MA"/>
              <a:t>‹#›</a:t>
            </a:fld>
            <a:endParaRPr/>
          </a:p>
        </p:txBody>
      </p:sp>
      <p:sp>
        <p:nvSpPr>
          <p:cNvPr id="294" name="Google Shape;294;p35"/>
          <p:cNvSpPr/>
          <p:nvPr/>
        </p:nvSpPr>
        <p:spPr>
          <a:xfrm>
            <a:off x="3131840" y="349246"/>
            <a:ext cx="3384376" cy="864096"/>
          </a:xfrm>
          <a:prstGeom prst="bracePair">
            <a:avLst/>
          </a:prstGeom>
          <a:noFill/>
          <a:ln cap="flat" cmpd="sng" w="25400">
            <a:solidFill>
              <a:schemeClr val="accent2"/>
            </a:solidFill>
            <a:prstDash val="solid"/>
            <a:round/>
            <a:headEnd len="sm" w="sm" type="none"/>
            <a:tailEnd len="sm" w="sm" type="none"/>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dk1"/>
              </a:solidFill>
              <a:latin typeface="Calibri"/>
              <a:ea typeface="Calibri"/>
              <a:cs typeface="Calibri"/>
              <a:sym typeface="Calibri"/>
            </a:endParaRPr>
          </a:p>
        </p:txBody>
      </p:sp>
      <p:sp>
        <p:nvSpPr>
          <p:cNvPr id="295" name="Google Shape;295;p35"/>
          <p:cNvSpPr/>
          <p:nvPr/>
        </p:nvSpPr>
        <p:spPr>
          <a:xfrm>
            <a:off x="3131840" y="293827"/>
            <a:ext cx="3135413" cy="830997"/>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i="0" lang="ar-MA" sz="4800" u="sng" cap="none" strike="noStrike">
                <a:solidFill>
                  <a:srgbClr val="800000"/>
                </a:solidFill>
                <a:latin typeface="Calibri"/>
                <a:ea typeface="Calibri"/>
                <a:cs typeface="Calibri"/>
                <a:sym typeface="Calibri"/>
              </a:rPr>
              <a:t>مرحلة الوصف</a:t>
            </a:r>
            <a:r>
              <a:rPr b="1" i="0" lang="ar-MA" sz="4400" u="none" cap="none" strike="noStrike">
                <a:solidFill>
                  <a:srgbClr val="800000"/>
                </a:solidFill>
                <a:latin typeface="Calibri"/>
                <a:ea typeface="Calibri"/>
                <a:cs typeface="Calibri"/>
                <a:sym typeface="Calibri"/>
              </a:rPr>
              <a:t>                    </a:t>
            </a:r>
            <a:endParaRPr b="1" i="0" sz="4400" u="none" cap="none" strike="noStrike">
              <a:solidFill>
                <a:srgbClr val="800000"/>
              </a:solidFill>
              <a:latin typeface="Calibri"/>
              <a:ea typeface="Calibri"/>
              <a:cs typeface="Calibri"/>
              <a:sym typeface="Calibri"/>
            </a:endParaRPr>
          </a:p>
        </p:txBody>
      </p:sp>
      <p:sp>
        <p:nvSpPr>
          <p:cNvPr id="296" name="Google Shape;296;p35"/>
          <p:cNvSpPr/>
          <p:nvPr/>
        </p:nvSpPr>
        <p:spPr>
          <a:xfrm>
            <a:off x="598213" y="1772816"/>
            <a:ext cx="8202666" cy="3046988"/>
          </a:xfrm>
          <a:prstGeom prst="rect">
            <a:avLst/>
          </a:prstGeom>
          <a:noFill/>
          <a:ln>
            <a:noFill/>
          </a:ln>
        </p:spPr>
        <p:txBody>
          <a:bodyPr anchorCtr="0" anchor="t" bIns="45700" lIns="91425" spcFirstLastPara="1" rIns="91425" wrap="square" tIns="45700">
            <a:noAutofit/>
          </a:bodyPr>
          <a:lstStyle/>
          <a:p>
            <a:pPr indent="-457200" lvl="0" marL="457200" marR="0" rtl="1" algn="r">
              <a:spcBef>
                <a:spcPts val="0"/>
              </a:spcBef>
              <a:spcAft>
                <a:spcPts val="0"/>
              </a:spcAft>
              <a:buClr>
                <a:schemeClr val="dk1"/>
              </a:buClr>
              <a:buSzPts val="3200"/>
              <a:buFont typeface="Arial"/>
              <a:buChar char="•"/>
            </a:pPr>
            <a:r>
              <a:rPr b="0" i="0" lang="ar-MA" sz="3200" u="none" cap="none" strike="noStrike">
                <a:solidFill>
                  <a:schemeClr val="dk1"/>
                </a:solidFill>
                <a:latin typeface="Calibri"/>
                <a:ea typeface="Calibri"/>
                <a:cs typeface="Calibri"/>
                <a:sym typeface="Calibri"/>
              </a:rPr>
              <a:t>يعتبر المغرب من ٲهم الوجهات السياحية في العالم وهومن ٲكثرالدول ال</a:t>
            </a:r>
            <a:r>
              <a:rPr b="0" i="0" lang="ar-MA" sz="3200" u="none" cap="none" strike="noStrike">
                <a:solidFill>
                  <a:schemeClr val="dk1"/>
                </a:solidFill>
                <a:latin typeface="Arial"/>
                <a:ea typeface="Arial"/>
                <a:cs typeface="Arial"/>
                <a:sym typeface="Arial"/>
              </a:rPr>
              <a:t>ٳ</a:t>
            </a:r>
            <a:r>
              <a:rPr b="0" i="0" lang="ar-MA" sz="3200" u="none" cap="none" strike="noStrike">
                <a:solidFill>
                  <a:schemeClr val="dk1"/>
                </a:solidFill>
                <a:latin typeface="Calibri"/>
                <a:ea typeface="Calibri"/>
                <a:cs typeface="Calibri"/>
                <a:sym typeface="Calibri"/>
              </a:rPr>
              <a:t>فريقية إستقطابا للسياح.</a:t>
            </a:r>
            <a:endParaRPr/>
          </a:p>
          <a:p>
            <a:pPr indent="-254000" lvl="0" marL="457200" marR="0" rtl="1" algn="r">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a:p>
            <a:pPr indent="-457200" lvl="0" marL="457200" marR="0" rtl="1" algn="r">
              <a:spcBef>
                <a:spcPts val="0"/>
              </a:spcBef>
              <a:spcAft>
                <a:spcPts val="0"/>
              </a:spcAft>
              <a:buClr>
                <a:schemeClr val="dk1"/>
              </a:buClr>
              <a:buSzPts val="3200"/>
              <a:buFont typeface="Arial"/>
              <a:buChar char="•"/>
            </a:pPr>
            <a:r>
              <a:rPr b="0" i="0" lang="ar-MA" sz="3200" u="none" cap="none" strike="noStrike">
                <a:solidFill>
                  <a:schemeClr val="dk1"/>
                </a:solidFill>
                <a:latin typeface="Calibri"/>
                <a:ea typeface="Calibri"/>
                <a:cs typeface="Calibri"/>
                <a:sym typeface="Calibri"/>
              </a:rPr>
              <a:t>تساهم السياحة بشكل كبير في إنعاش الاقتصاد المغربي و في خلق تنمية مستدامة بالمناطق المغربية</a:t>
            </a:r>
            <a:r>
              <a:rPr b="0" i="0" lang="ar-MA" sz="3200" u="none" cap="none" strike="noStrike">
                <a:solidFill>
                  <a:schemeClr val="dk1"/>
                </a:solidFill>
                <a:latin typeface="Arial"/>
                <a:ea typeface="Arial"/>
                <a:cs typeface="Arial"/>
                <a:sym typeface="Arial"/>
              </a:rPr>
              <a:t>٬ عن طريق جلب العملة الصعبة و توفير فرص عمل لٲبناء هذه المناطق.</a:t>
            </a:r>
            <a:endParaRPr b="0" i="0" sz="32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0" st="0"/>
                                            </p:txEl>
                                          </p:spTgt>
                                        </p:tgtEl>
                                        <p:attrNameLst>
                                          <p:attrName>style.visibility</p:attrName>
                                        </p:attrNameLst>
                                      </p:cBhvr>
                                      <p:to>
                                        <p:strVal val="visible"/>
                                      </p:to>
                                    </p:set>
                                    <p:animEffect filter="fade" transition="in">
                                      <p:cBhvr>
                                        <p:cTn dur="500"/>
                                        <p:tgtEl>
                                          <p:spTgt spid="2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1" st="1"/>
                                            </p:txEl>
                                          </p:spTgt>
                                        </p:tgtEl>
                                        <p:attrNameLst>
                                          <p:attrName>style.visibility</p:attrName>
                                        </p:attrNameLst>
                                      </p:cBhvr>
                                      <p:to>
                                        <p:strVal val="visible"/>
                                      </p:to>
                                    </p:set>
                                    <p:animEffect filter="fade" transition="in">
                                      <p:cBhvr>
                                        <p:cTn dur="500"/>
                                        <p:tgtEl>
                                          <p:spTgt spid="29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2" st="2"/>
                                            </p:txEl>
                                          </p:spTgt>
                                        </p:tgtEl>
                                        <p:attrNameLst>
                                          <p:attrName>style.visibility</p:attrName>
                                        </p:attrNameLst>
                                      </p:cBhvr>
                                      <p:to>
                                        <p:strVal val="visible"/>
                                      </p:to>
                                    </p:set>
                                    <p:animEffect filter="fade" transition="in">
                                      <p:cBhvr>
                                        <p:cTn dur="500"/>
                                        <p:tgtEl>
                                          <p:spTgt spid="29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6"/>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ar-MA"/>
              <a:t>‹#›</a:t>
            </a:fld>
            <a:endParaRPr/>
          </a:p>
        </p:txBody>
      </p:sp>
      <p:sp>
        <p:nvSpPr>
          <p:cNvPr id="302" name="Google Shape;302;p36"/>
          <p:cNvSpPr/>
          <p:nvPr/>
        </p:nvSpPr>
        <p:spPr>
          <a:xfrm>
            <a:off x="3131840" y="349246"/>
            <a:ext cx="3384376" cy="864096"/>
          </a:xfrm>
          <a:prstGeom prst="bracePair">
            <a:avLst/>
          </a:prstGeom>
          <a:noFill/>
          <a:ln cap="flat" cmpd="sng" w="25400">
            <a:solidFill>
              <a:schemeClr val="accent2"/>
            </a:solidFill>
            <a:prstDash val="solid"/>
            <a:round/>
            <a:headEnd len="sm" w="sm" type="none"/>
            <a:tailEnd len="sm" w="sm" type="none"/>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dk1"/>
              </a:solidFill>
              <a:latin typeface="Calibri"/>
              <a:ea typeface="Calibri"/>
              <a:cs typeface="Calibri"/>
              <a:sym typeface="Calibri"/>
            </a:endParaRPr>
          </a:p>
        </p:txBody>
      </p:sp>
      <p:sp>
        <p:nvSpPr>
          <p:cNvPr id="303" name="Google Shape;303;p36"/>
          <p:cNvSpPr/>
          <p:nvPr/>
        </p:nvSpPr>
        <p:spPr>
          <a:xfrm>
            <a:off x="3256321" y="355011"/>
            <a:ext cx="3135413" cy="830997"/>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i="0" lang="ar-MA" sz="4800" u="sng" cap="none" strike="noStrike">
                <a:solidFill>
                  <a:srgbClr val="800000"/>
                </a:solidFill>
                <a:latin typeface="Calibri"/>
                <a:ea typeface="Calibri"/>
                <a:cs typeface="Calibri"/>
                <a:sym typeface="Calibri"/>
              </a:rPr>
              <a:t>مرحلة التفسير</a:t>
            </a:r>
            <a:r>
              <a:rPr b="1" i="0" lang="ar-MA" sz="4400" u="none" cap="none" strike="noStrike">
                <a:solidFill>
                  <a:srgbClr val="800000"/>
                </a:solidFill>
                <a:latin typeface="Calibri"/>
                <a:ea typeface="Calibri"/>
                <a:cs typeface="Calibri"/>
                <a:sym typeface="Calibri"/>
              </a:rPr>
              <a:t>                    </a:t>
            </a:r>
            <a:endParaRPr b="1" i="0" sz="4400" u="none" cap="none" strike="noStrike">
              <a:solidFill>
                <a:srgbClr val="800000"/>
              </a:solidFill>
              <a:latin typeface="Calibri"/>
              <a:ea typeface="Calibri"/>
              <a:cs typeface="Calibri"/>
              <a:sym typeface="Calibri"/>
            </a:endParaRPr>
          </a:p>
        </p:txBody>
      </p:sp>
      <p:sp>
        <p:nvSpPr>
          <p:cNvPr id="304" name="Google Shape;304;p36"/>
          <p:cNvSpPr/>
          <p:nvPr/>
        </p:nvSpPr>
        <p:spPr>
          <a:xfrm>
            <a:off x="323528" y="1556792"/>
            <a:ext cx="8280920" cy="4031873"/>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0" i="0" lang="ar-MA" sz="3200" u="none" cap="none" strike="noStrike">
                <a:solidFill>
                  <a:schemeClr val="dk1"/>
                </a:solidFill>
                <a:latin typeface="Calibri"/>
                <a:ea typeface="Calibri"/>
                <a:cs typeface="Calibri"/>
                <a:sym typeface="Calibri"/>
              </a:rPr>
              <a:t>يتوفرالمغرب على مؤهلات سياحية تؤدي إلى إستقطاب عدد كبير من السياح منها :</a:t>
            </a:r>
            <a:endParaRPr/>
          </a:p>
          <a:p>
            <a:pPr indent="0" lvl="0" marL="0" marR="0" rtl="1" algn="r">
              <a:spcBef>
                <a:spcPts val="0"/>
              </a:spcBef>
              <a:spcAft>
                <a:spcPts val="0"/>
              </a:spcAft>
              <a:buNone/>
            </a:pPr>
            <a:r>
              <a:rPr b="1" i="0" lang="ar-MA" sz="3200" u="none" cap="none" strike="noStrike">
                <a:solidFill>
                  <a:srgbClr val="336600"/>
                </a:solidFill>
                <a:latin typeface="Calibri"/>
                <a:ea typeface="Calibri"/>
                <a:cs typeface="Calibri"/>
                <a:sym typeface="Calibri"/>
              </a:rPr>
              <a:t>المؤهلات الطبيعية : </a:t>
            </a:r>
            <a:r>
              <a:rPr b="0" i="0" lang="ar-MA" sz="3200" u="none" cap="none" strike="noStrike">
                <a:solidFill>
                  <a:schemeClr val="dk1"/>
                </a:solidFill>
                <a:latin typeface="Calibri"/>
                <a:ea typeface="Calibri"/>
                <a:cs typeface="Calibri"/>
                <a:sym typeface="Calibri"/>
              </a:rPr>
              <a:t>حيث يتميز بموقعه الجغرافي وتضاريسه المتنوعة من جبال وسهول وصحاري وواحات وشواطئ ممتدة.</a:t>
            </a:r>
            <a:endParaRPr b="0" i="0" sz="3200" u="none" cap="none" strike="noStrike">
              <a:solidFill>
                <a:schemeClr val="dk1"/>
              </a:solidFill>
              <a:latin typeface="Calibri"/>
              <a:ea typeface="Calibri"/>
              <a:cs typeface="Calibri"/>
              <a:sym typeface="Calibri"/>
            </a:endParaRPr>
          </a:p>
          <a:p>
            <a:pPr indent="0" lvl="0" marL="0" marR="0" rtl="1" algn="r">
              <a:spcBef>
                <a:spcPts val="0"/>
              </a:spcBef>
              <a:spcAft>
                <a:spcPts val="0"/>
              </a:spcAft>
              <a:buNone/>
            </a:pPr>
            <a:r>
              <a:rPr b="1" i="0" lang="ar-MA" sz="3200" u="none" cap="none" strike="noStrike">
                <a:solidFill>
                  <a:srgbClr val="336600"/>
                </a:solidFill>
                <a:latin typeface="Calibri"/>
                <a:ea typeface="Calibri"/>
                <a:cs typeface="Calibri"/>
                <a:sym typeface="Calibri"/>
              </a:rPr>
              <a:t>موروث حضاري وثقافي : </a:t>
            </a:r>
            <a:r>
              <a:rPr b="0" i="0" lang="ar-MA" sz="3200" u="none" cap="none" strike="noStrike">
                <a:solidFill>
                  <a:schemeClr val="dk1"/>
                </a:solidFill>
                <a:latin typeface="Calibri"/>
                <a:ea typeface="Calibri"/>
                <a:cs typeface="Calibri"/>
                <a:sym typeface="Calibri"/>
              </a:rPr>
              <a:t>يتجلى في العديد من المآثر التاريخية ذات المعمار المغربي المتنوع والمنتشر في كل ربوع المملكة إضافة إلى كرم ضيافة أهله وحسن استقبالهم ( أكلات وأطباق خاصة ، فرق فولكلورية ).</a:t>
            </a:r>
            <a:endParaRPr b="0" i="0" sz="32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7"/>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ar-MA"/>
              <a:t>‹#›</a:t>
            </a:fld>
            <a:endParaRPr/>
          </a:p>
        </p:txBody>
      </p:sp>
      <p:sp>
        <p:nvSpPr>
          <p:cNvPr id="310" name="Google Shape;310;p37"/>
          <p:cNvSpPr/>
          <p:nvPr/>
        </p:nvSpPr>
        <p:spPr>
          <a:xfrm>
            <a:off x="3131840" y="349246"/>
            <a:ext cx="3384376" cy="864096"/>
          </a:xfrm>
          <a:prstGeom prst="bracePair">
            <a:avLst/>
          </a:prstGeom>
          <a:noFill/>
          <a:ln cap="flat" cmpd="sng" w="25400">
            <a:solidFill>
              <a:schemeClr val="accent2"/>
            </a:solidFill>
            <a:prstDash val="solid"/>
            <a:round/>
            <a:headEnd len="sm" w="sm" type="none"/>
            <a:tailEnd len="sm" w="sm" type="none"/>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dk1"/>
              </a:solidFill>
              <a:latin typeface="Calibri"/>
              <a:ea typeface="Calibri"/>
              <a:cs typeface="Calibri"/>
              <a:sym typeface="Calibri"/>
            </a:endParaRPr>
          </a:p>
        </p:txBody>
      </p:sp>
      <p:sp>
        <p:nvSpPr>
          <p:cNvPr id="311" name="Google Shape;311;p37"/>
          <p:cNvSpPr/>
          <p:nvPr/>
        </p:nvSpPr>
        <p:spPr>
          <a:xfrm>
            <a:off x="3131840" y="293827"/>
            <a:ext cx="3135413" cy="830997"/>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i="0" lang="ar-MA" sz="4800" u="sng" cap="none" strike="noStrike">
                <a:solidFill>
                  <a:srgbClr val="800000"/>
                </a:solidFill>
                <a:latin typeface="Calibri"/>
                <a:ea typeface="Calibri"/>
                <a:cs typeface="Calibri"/>
                <a:sym typeface="Calibri"/>
              </a:rPr>
              <a:t>مرحلة التعميم</a:t>
            </a:r>
            <a:endParaRPr b="1" i="0" sz="4400" u="none" cap="none" strike="noStrike">
              <a:solidFill>
                <a:srgbClr val="800000"/>
              </a:solidFill>
              <a:latin typeface="Calibri"/>
              <a:ea typeface="Calibri"/>
              <a:cs typeface="Calibri"/>
              <a:sym typeface="Calibri"/>
            </a:endParaRPr>
          </a:p>
        </p:txBody>
      </p:sp>
      <p:sp>
        <p:nvSpPr>
          <p:cNvPr id="312" name="Google Shape;312;p37"/>
          <p:cNvSpPr/>
          <p:nvPr/>
        </p:nvSpPr>
        <p:spPr>
          <a:xfrm>
            <a:off x="910365" y="2548314"/>
            <a:ext cx="7581779" cy="138499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ar-MA" sz="2800" u="none" cap="none" strike="noStrike">
                <a:solidFill>
                  <a:schemeClr val="dk1"/>
                </a:solidFill>
                <a:latin typeface="Calibri"/>
                <a:ea typeface="Calibri"/>
                <a:cs typeface="Calibri"/>
                <a:sym typeface="Calibri"/>
              </a:rPr>
              <a:t>إذا قام المغرب بتطوير خدماته في هذا القطاع وعمل على تنميته بإنشاء فنادق</a:t>
            </a:r>
            <a:r>
              <a:rPr b="1" i="0" lang="ar-MA" sz="2800" u="none" cap="none" strike="noStrike">
                <a:solidFill>
                  <a:schemeClr val="dk1"/>
                </a:solidFill>
                <a:latin typeface="Arial"/>
                <a:ea typeface="Arial"/>
                <a:cs typeface="Arial"/>
                <a:sym typeface="Arial"/>
              </a:rPr>
              <a:t>٬ </a:t>
            </a:r>
            <a:r>
              <a:rPr b="1" i="0" lang="ar-MA" sz="2800" u="none" cap="none" strike="noStrike">
                <a:solidFill>
                  <a:schemeClr val="dk1"/>
                </a:solidFill>
                <a:latin typeface="Calibri"/>
                <a:ea typeface="Calibri"/>
                <a:cs typeface="Calibri"/>
                <a:sym typeface="Calibri"/>
              </a:rPr>
              <a:t>دورالضيافة</a:t>
            </a:r>
            <a:r>
              <a:rPr b="1" i="0" lang="ar-MA" sz="2800" u="none" cap="none" strike="noStrike">
                <a:solidFill>
                  <a:schemeClr val="dk1"/>
                </a:solidFill>
                <a:latin typeface="Arial"/>
                <a:ea typeface="Arial"/>
                <a:cs typeface="Arial"/>
                <a:sym typeface="Arial"/>
              </a:rPr>
              <a:t>٬</a:t>
            </a:r>
            <a:r>
              <a:rPr b="1" i="0" lang="ar-MA" sz="2800" u="none" cap="none" strike="noStrike">
                <a:solidFill>
                  <a:schemeClr val="dk1"/>
                </a:solidFill>
                <a:latin typeface="Calibri"/>
                <a:ea typeface="Calibri"/>
                <a:cs typeface="Calibri"/>
                <a:sym typeface="Calibri"/>
              </a:rPr>
              <a:t> و محطات ٲخرى ف</a:t>
            </a:r>
            <a:r>
              <a:rPr b="1" i="0" lang="ar-MA" sz="2800" u="none" cap="none" strike="noStrike">
                <a:solidFill>
                  <a:schemeClr val="dk1"/>
                </a:solidFill>
                <a:latin typeface="Arial"/>
                <a:ea typeface="Arial"/>
                <a:cs typeface="Arial"/>
                <a:sym typeface="Arial"/>
              </a:rPr>
              <a:t>ٳ</a:t>
            </a:r>
            <a:r>
              <a:rPr b="1" i="0" lang="ar-MA" sz="2800" u="none" cap="none" strike="noStrike">
                <a:solidFill>
                  <a:schemeClr val="dk1"/>
                </a:solidFill>
                <a:latin typeface="Calibri"/>
                <a:ea typeface="Calibri"/>
                <a:cs typeface="Calibri"/>
                <a:sym typeface="Calibri"/>
              </a:rPr>
              <a:t>نه ولاشك سيحتل المراتب الأولى في هذا المجال</a:t>
            </a:r>
            <a:r>
              <a:rPr b="1" i="0" lang="ar-MA" sz="2800" u="none" cap="none" strike="noStrike">
                <a:solidFill>
                  <a:schemeClr val="dk1"/>
                </a:solidFill>
                <a:latin typeface="Arial"/>
                <a:ea typeface="Arial"/>
                <a:cs typeface="Arial"/>
                <a:sym typeface="Arial"/>
              </a:rPr>
              <a:t>.</a:t>
            </a:r>
            <a:endParaRPr b="0" i="0" sz="2800" u="none" cap="none" strike="noStrike">
              <a:solidFill>
                <a:schemeClr val="dk1"/>
              </a:solidFill>
              <a:latin typeface="Calibri"/>
              <a:ea typeface="Calibri"/>
              <a:cs typeface="Calibri"/>
              <a:sym typeface="Calibri"/>
            </a:endParaRPr>
          </a:p>
        </p:txBody>
      </p:sp>
      <p:sp>
        <p:nvSpPr>
          <p:cNvPr id="313" name="Google Shape;313;p37"/>
          <p:cNvSpPr/>
          <p:nvPr/>
        </p:nvSpPr>
        <p:spPr>
          <a:xfrm>
            <a:off x="4427984" y="1484784"/>
            <a:ext cx="144016" cy="45719"/>
          </a:xfrm>
          <a:prstGeom prst="downArrow">
            <a:avLst>
              <a:gd fmla="val 50000" name="adj1"/>
              <a:gd fmla="val 50000" name="adj2"/>
            </a:avLst>
          </a:prstGeom>
          <a:solidFill>
            <a:schemeClr val="lt1"/>
          </a:solidFill>
          <a:ln cap="flat" cmpd="sng" w="158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14" name="Google Shape;314;p37"/>
          <p:cNvSpPr/>
          <p:nvPr/>
        </p:nvSpPr>
        <p:spPr>
          <a:xfrm>
            <a:off x="4427984" y="1484784"/>
            <a:ext cx="864096" cy="792088"/>
          </a:xfrm>
          <a:prstGeom prst="downArrow">
            <a:avLst>
              <a:gd fmla="val 50000" name="adj1"/>
              <a:gd fmla="val 50000" name="adj2"/>
            </a:avLst>
          </a:prstGeom>
          <a:solidFill>
            <a:srgbClr val="993300"/>
          </a:solidFill>
          <a:ln cap="flat" cmpd="sng" w="158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xEl>
                                              <p:pRg end="0" st="0"/>
                                            </p:txEl>
                                          </p:spTgt>
                                        </p:tgtEl>
                                        <p:attrNameLst>
                                          <p:attrName>style.visibility</p:attrName>
                                        </p:attrNameLst>
                                      </p:cBhvr>
                                      <p:to>
                                        <p:strVal val="visible"/>
                                      </p:to>
                                    </p:set>
                                    <p:animEffect filter="fade" transition="in">
                                      <p:cBhvr>
                                        <p:cTn dur="500"/>
                                        <p:tgtEl>
                                          <p:spTgt spid="31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8"/>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ar-MA"/>
              <a:t>‹#›</a:t>
            </a:fld>
            <a:endParaRPr/>
          </a:p>
        </p:txBody>
      </p:sp>
      <p:sp>
        <p:nvSpPr>
          <p:cNvPr id="320" name="Google Shape;320;p38"/>
          <p:cNvSpPr txBox="1"/>
          <p:nvPr/>
        </p:nvSpPr>
        <p:spPr>
          <a:xfrm>
            <a:off x="179512" y="476672"/>
            <a:ext cx="8621813" cy="1728192"/>
          </a:xfrm>
          <a:prstGeom prst="rect">
            <a:avLst/>
          </a:prstGeom>
          <a:gradFill>
            <a:gsLst>
              <a:gs pos="0">
                <a:srgbClr val="FDFDFD"/>
              </a:gs>
              <a:gs pos="65000">
                <a:srgbClr val="E6E6E6"/>
              </a:gs>
              <a:gs pos="100000">
                <a:srgbClr val="B6B6B6"/>
              </a:gs>
            </a:gsLst>
            <a:lin ang="16200000" scaled="0"/>
          </a:gradFill>
          <a:ln cap="flat" cmpd="sng" w="12700">
            <a:solidFill>
              <a:srgbClr val="D3D8CE"/>
            </a:solidFill>
            <a:prstDash val="solid"/>
            <a:round/>
            <a:headEnd len="sm" w="sm" type="none"/>
            <a:tailEnd len="sm" w="sm" type="none"/>
          </a:ln>
        </p:spPr>
        <p:txBody>
          <a:bodyPr anchorCtr="0" anchor="t" bIns="45700" lIns="91425" spcFirstLastPara="1" rIns="91425" wrap="square" tIns="45700">
            <a:noAutofit/>
          </a:bodyPr>
          <a:lstStyle/>
          <a:p>
            <a:pPr indent="0" lvl="0" marL="0" marR="0" rtl="1" algn="ctr">
              <a:lnSpc>
                <a:spcPct val="85000"/>
              </a:lnSpc>
              <a:spcBef>
                <a:spcPts val="0"/>
              </a:spcBef>
              <a:spcAft>
                <a:spcPts val="0"/>
              </a:spcAft>
              <a:buClr>
                <a:srgbClr val="C00000"/>
              </a:buClr>
              <a:buSzPts val="6600"/>
              <a:buFont typeface="Calibri"/>
              <a:buNone/>
            </a:pPr>
            <a:r>
              <a:rPr b="1" i="0" lang="ar-MA" sz="6600" u="none" cap="none" strike="noStrike">
                <a:solidFill>
                  <a:srgbClr val="C00000"/>
                </a:solidFill>
                <a:latin typeface="Calibri"/>
                <a:ea typeface="Calibri"/>
                <a:cs typeface="Calibri"/>
                <a:sym typeface="Calibri"/>
              </a:rPr>
              <a:t>III – دورة التعلم في التربية المدنية:  </a:t>
            </a:r>
            <a:endParaRPr b="1" i="0" sz="6600" u="none" cap="none" strike="noStrike">
              <a:solidFill>
                <a:srgbClr val="C00000"/>
              </a:solidFill>
              <a:latin typeface="Calibri"/>
              <a:ea typeface="Calibri"/>
              <a:cs typeface="Calibri"/>
              <a:sym typeface="Calibri"/>
            </a:endParaRPr>
          </a:p>
        </p:txBody>
      </p:sp>
      <p:pic>
        <p:nvPicPr>
          <p:cNvPr descr="C:\Users\skay\Downloads\images.jpg" id="321" name="Google Shape;321;p38"/>
          <p:cNvPicPr preferRelativeResize="0"/>
          <p:nvPr/>
        </p:nvPicPr>
        <p:blipFill rotWithShape="1">
          <a:blip r:embed="rId3">
            <a:alphaModFix/>
          </a:blip>
          <a:srcRect b="0" l="0" r="0" t="0"/>
          <a:stretch/>
        </p:blipFill>
        <p:spPr>
          <a:xfrm>
            <a:off x="2051720" y="2348880"/>
            <a:ext cx="5301616" cy="3830452"/>
          </a:xfrm>
          <a:prstGeom prst="ellipse">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39"/>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ar-MA"/>
              <a:t>‹#›</a:t>
            </a:fld>
            <a:endParaRPr/>
          </a:p>
        </p:txBody>
      </p:sp>
      <p:sp>
        <p:nvSpPr>
          <p:cNvPr id="327" name="Google Shape;327;p39"/>
          <p:cNvSpPr/>
          <p:nvPr/>
        </p:nvSpPr>
        <p:spPr>
          <a:xfrm>
            <a:off x="251520" y="2132856"/>
            <a:ext cx="8568952" cy="3528392"/>
          </a:xfrm>
          <a:prstGeom prst="round2DiagRect">
            <a:avLst>
              <a:gd fmla="val 16667" name="adj1"/>
              <a:gd fmla="val 0" name="adj2"/>
            </a:avLst>
          </a:prstGeom>
          <a:solidFill>
            <a:schemeClr val="lt1"/>
          </a:solidFill>
          <a:ln cap="flat" cmpd="sng" w="57150">
            <a:solidFill>
              <a:srgbClr val="8D4120"/>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r">
              <a:lnSpc>
                <a:spcPct val="150000"/>
              </a:lnSpc>
              <a:spcBef>
                <a:spcPts val="0"/>
              </a:spcBef>
              <a:spcAft>
                <a:spcPts val="0"/>
              </a:spcAft>
              <a:buNone/>
            </a:pPr>
            <a:r>
              <a:rPr b="1" i="0" lang="ar-MA" sz="2400" u="none" cap="none" strike="noStrike">
                <a:solidFill>
                  <a:schemeClr val="dk1"/>
                </a:solidFill>
                <a:latin typeface="Calibri"/>
                <a:ea typeface="Calibri"/>
                <a:cs typeface="Calibri"/>
                <a:sym typeface="Calibri"/>
              </a:rPr>
              <a:t>عملية تربوية تهدف إلى توعية الفرد بحقوقه وواجباته الإنسانية، وتنمية قدراته على المشاركة الفعالة في بناء المجتمع ومؤسساته، تحمل المسؤولية، وتقدير إنسانية الإنسان، وتكوين اتجاهات إيجابية نحو الذات ونحو الآخرين، وتمثل الديمقراطية وحقوق الإنسان، والانفتاح على الثقافات العالمية، والمشاركة الإيجابية للحضارة الإنسانية . </a:t>
            </a:r>
            <a:endParaRPr/>
          </a:p>
        </p:txBody>
      </p:sp>
      <p:sp>
        <p:nvSpPr>
          <p:cNvPr id="328" name="Google Shape;328;p39"/>
          <p:cNvSpPr txBox="1"/>
          <p:nvPr/>
        </p:nvSpPr>
        <p:spPr>
          <a:xfrm>
            <a:off x="400861" y="659028"/>
            <a:ext cx="8270269" cy="1179346"/>
          </a:xfrm>
          <a:prstGeom prst="rect">
            <a:avLst/>
          </a:prstGeom>
          <a:noFill/>
          <a:ln>
            <a:noFill/>
          </a:ln>
        </p:spPr>
        <p:txBody>
          <a:bodyPr anchorCtr="0" anchor="t" bIns="45700" lIns="91425" spcFirstLastPara="1" rIns="91425" wrap="square" tIns="45700">
            <a:normAutofit/>
          </a:bodyPr>
          <a:lstStyle/>
          <a:p>
            <a:pPr indent="0" lvl="0" marL="0" marR="0" rtl="1" algn="r">
              <a:lnSpc>
                <a:spcPct val="85000"/>
              </a:lnSpc>
              <a:spcBef>
                <a:spcPts val="0"/>
              </a:spcBef>
              <a:spcAft>
                <a:spcPts val="0"/>
              </a:spcAft>
              <a:buClr>
                <a:srgbClr val="CC6600"/>
              </a:buClr>
              <a:buSzPts val="7200"/>
              <a:buFont typeface="Calibri"/>
              <a:buNone/>
            </a:pPr>
            <a:r>
              <a:rPr b="1" i="0" lang="ar-MA" sz="7200" u="none" cap="none" strike="noStrike">
                <a:solidFill>
                  <a:srgbClr val="CC6600"/>
                </a:solidFill>
                <a:latin typeface="Calibri"/>
                <a:ea typeface="Calibri"/>
                <a:cs typeface="Calibri"/>
                <a:sym typeface="Calibri"/>
              </a:rPr>
              <a:t>1 – مفهوم التربية المدنية :</a:t>
            </a:r>
            <a:endParaRPr b="1" i="0" sz="7200" u="none" cap="none" strike="noStrike">
              <a:solidFill>
                <a:srgbClr val="CC6600"/>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0"/>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ar-MA"/>
              <a:t>‹#›</a:t>
            </a:fld>
            <a:endParaRPr/>
          </a:p>
        </p:txBody>
      </p:sp>
      <p:sp>
        <p:nvSpPr>
          <p:cNvPr id="334" name="Google Shape;334;p40"/>
          <p:cNvSpPr/>
          <p:nvPr/>
        </p:nvSpPr>
        <p:spPr>
          <a:xfrm>
            <a:off x="280006" y="1928802"/>
            <a:ext cx="8106708" cy="824807"/>
          </a:xfrm>
          <a:prstGeom prst="round2DiagRect">
            <a:avLst>
              <a:gd fmla="val 16667" name="adj1"/>
              <a:gd fmla="val 0" name="adj2"/>
            </a:avLst>
          </a:prstGeom>
          <a:gradFill>
            <a:gsLst>
              <a:gs pos="0">
                <a:srgbClr val="D69E93"/>
              </a:gs>
              <a:gs pos="45000">
                <a:srgbClr val="DDAEA5"/>
              </a:gs>
              <a:gs pos="100000">
                <a:srgbClr val="E6B5AA"/>
              </a:gs>
            </a:gsLst>
            <a:path path="circle">
              <a:fillToRect b="50%" l="50%" r="50%" t="50%"/>
            </a:path>
            <a:tileRect/>
          </a:gradFill>
          <a:ln cap="flat" cmpd="sng" w="127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i="0" lang="ar-MA" sz="2800" u="none" cap="none" strike="noStrike">
                <a:solidFill>
                  <a:srgbClr val="0070C0"/>
                </a:solidFill>
                <a:latin typeface="Times New Roman"/>
                <a:ea typeface="Times New Roman"/>
                <a:cs typeface="Times New Roman"/>
                <a:sym typeface="Times New Roman"/>
              </a:rPr>
              <a:t>الموضوع</a:t>
            </a:r>
            <a:r>
              <a:rPr b="1" i="0" lang="ar-MA" sz="2800" u="none" cap="none" strike="noStrike">
                <a:solidFill>
                  <a:schemeClr val="dk1"/>
                </a:solidFill>
                <a:latin typeface="Times New Roman"/>
                <a:ea typeface="Times New Roman"/>
                <a:cs typeface="Times New Roman"/>
                <a:sym typeface="Times New Roman"/>
              </a:rPr>
              <a:t> : يتمثل في تنمية تقدير الذات ،العيش المشترك ، والسلوك المدني في سياقات تعلمية ديناميكية .</a:t>
            </a:r>
            <a:endParaRPr/>
          </a:p>
        </p:txBody>
      </p:sp>
      <p:sp>
        <p:nvSpPr>
          <p:cNvPr id="335" name="Google Shape;335;p40"/>
          <p:cNvSpPr/>
          <p:nvPr/>
        </p:nvSpPr>
        <p:spPr>
          <a:xfrm>
            <a:off x="280006" y="3356992"/>
            <a:ext cx="8129357" cy="1143578"/>
          </a:xfrm>
          <a:prstGeom prst="round2DiagRect">
            <a:avLst>
              <a:gd fmla="val 16667" name="adj1"/>
              <a:gd fmla="val 0" name="adj2"/>
            </a:avLst>
          </a:prstGeom>
          <a:solidFill>
            <a:srgbClr val="F4DBD0"/>
          </a:solidFill>
          <a:ln cap="flat" cmpd="sng" w="28575">
            <a:solidFill>
              <a:srgbClr val="8D4120"/>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i="0" lang="ar-MA" sz="2800" u="none" cap="none" strike="noStrike">
                <a:solidFill>
                  <a:srgbClr val="0070C0"/>
                </a:solidFill>
                <a:latin typeface="Times New Roman"/>
                <a:ea typeface="Times New Roman"/>
                <a:cs typeface="Times New Roman"/>
                <a:sym typeface="Times New Roman"/>
              </a:rPr>
              <a:t>نهج (دورة تعلم )</a:t>
            </a:r>
            <a:r>
              <a:rPr b="1" i="0" lang="ar-MA" sz="2800" u="none" cap="none" strike="noStrike">
                <a:solidFill>
                  <a:schemeClr val="dk1"/>
                </a:solidFill>
                <a:latin typeface="Times New Roman"/>
                <a:ea typeface="Times New Roman"/>
                <a:cs typeface="Times New Roman"/>
                <a:sym typeface="Times New Roman"/>
              </a:rPr>
              <a:t>:يشمل عمليات الاكتشاف ،بناء رد الفعل و الفعل كمسار يستحضر المشاعر و الفكر و الممارسة .</a:t>
            </a:r>
            <a:endParaRPr b="0" i="0" sz="2800" u="none" cap="none" strike="noStrike">
              <a:solidFill>
                <a:schemeClr val="dk1"/>
              </a:solidFill>
              <a:latin typeface="Calibri"/>
              <a:ea typeface="Calibri"/>
              <a:cs typeface="Calibri"/>
              <a:sym typeface="Calibri"/>
            </a:endParaRPr>
          </a:p>
        </p:txBody>
      </p:sp>
      <p:sp>
        <p:nvSpPr>
          <p:cNvPr id="336" name="Google Shape;336;p40"/>
          <p:cNvSpPr txBox="1"/>
          <p:nvPr/>
        </p:nvSpPr>
        <p:spPr>
          <a:xfrm>
            <a:off x="280006" y="476548"/>
            <a:ext cx="8223946" cy="831345"/>
          </a:xfrm>
          <a:prstGeom prst="rect">
            <a:avLst/>
          </a:prstGeom>
          <a:noFill/>
          <a:ln>
            <a:noFill/>
          </a:ln>
        </p:spPr>
        <p:txBody>
          <a:bodyPr anchorCtr="0" anchor="t" bIns="45700" lIns="91425" spcFirstLastPara="1" rIns="91425" wrap="square" tIns="45700">
            <a:noAutofit/>
          </a:bodyPr>
          <a:lstStyle/>
          <a:p>
            <a:pPr indent="0" lvl="0" marL="0" marR="0" rtl="1" algn="r">
              <a:lnSpc>
                <a:spcPct val="85000"/>
              </a:lnSpc>
              <a:spcBef>
                <a:spcPts val="0"/>
              </a:spcBef>
              <a:spcAft>
                <a:spcPts val="0"/>
              </a:spcAft>
              <a:buClr>
                <a:srgbClr val="1F394D"/>
              </a:buClr>
              <a:buSzPts val="4400"/>
              <a:buFont typeface="Calibri"/>
              <a:buNone/>
            </a:pPr>
            <a:r>
              <a:rPr b="1" i="0" lang="ar-MA" sz="4400" u="none" cap="none" strike="noStrike">
                <a:solidFill>
                  <a:srgbClr val="1F394D"/>
                </a:solidFill>
                <a:latin typeface="Calibri"/>
                <a:ea typeface="Calibri"/>
                <a:cs typeface="Calibri"/>
                <a:sym typeface="Calibri"/>
              </a:rPr>
              <a:t>ترتكز التربية المدنية على : </a:t>
            </a:r>
            <a:endParaRPr b="1" i="0" sz="4400" u="none" cap="none" strike="noStrike">
              <a:solidFill>
                <a:srgbClr val="1F394D"/>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500"/>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
                                        <p:tgtEl>
                                          <p:spTgt spid="3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1"/>
          <p:cNvSpPr txBox="1"/>
          <p:nvPr>
            <p:ph type="title"/>
          </p:nvPr>
        </p:nvSpPr>
        <p:spPr>
          <a:xfrm>
            <a:off x="456371" y="296888"/>
            <a:ext cx="8172400" cy="1569025"/>
          </a:xfrm>
          <a:prstGeom prst="rect">
            <a:avLst/>
          </a:prstGeom>
          <a:noFill/>
          <a:ln>
            <a:noFill/>
          </a:ln>
        </p:spPr>
        <p:txBody>
          <a:bodyPr anchorCtr="0" anchor="b" bIns="45700" lIns="91425" spcFirstLastPara="1" rIns="91425" wrap="square" tIns="45700">
            <a:noAutofit/>
          </a:bodyPr>
          <a:lstStyle/>
          <a:p>
            <a:pPr indent="0" lvl="0" marL="0" rtl="1" algn="r">
              <a:lnSpc>
                <a:spcPct val="85000"/>
              </a:lnSpc>
              <a:spcBef>
                <a:spcPts val="0"/>
              </a:spcBef>
              <a:spcAft>
                <a:spcPts val="0"/>
              </a:spcAft>
              <a:buClr>
                <a:srgbClr val="CC6600"/>
              </a:buClr>
              <a:buSzPts val="5400"/>
              <a:buFont typeface="Calibri"/>
              <a:buNone/>
            </a:pPr>
            <a:r>
              <a:rPr b="1" lang="ar-MA" sz="5400">
                <a:solidFill>
                  <a:srgbClr val="CC6600"/>
                </a:solidFill>
              </a:rPr>
              <a:t>2</a:t>
            </a:r>
            <a:r>
              <a:rPr b="1" lang="ar-MA" sz="6000">
                <a:solidFill>
                  <a:srgbClr val="CC6600"/>
                </a:solidFill>
              </a:rPr>
              <a:t>- خطوات دورة التعلم في التربية المدنية </a:t>
            </a:r>
            <a:r>
              <a:rPr b="1" lang="ar-MA" sz="6000">
                <a:solidFill>
                  <a:srgbClr val="CC6600"/>
                </a:solidFill>
                <a:latin typeface="Calibri"/>
                <a:ea typeface="Calibri"/>
                <a:cs typeface="Calibri"/>
                <a:sym typeface="Calibri"/>
              </a:rPr>
              <a:t>:</a:t>
            </a:r>
            <a:endParaRPr b="1" sz="6000">
              <a:solidFill>
                <a:srgbClr val="CC6600"/>
              </a:solidFill>
            </a:endParaRPr>
          </a:p>
        </p:txBody>
      </p:sp>
      <p:grpSp>
        <p:nvGrpSpPr>
          <p:cNvPr id="342" name="Google Shape;342;p41"/>
          <p:cNvGrpSpPr/>
          <p:nvPr/>
        </p:nvGrpSpPr>
        <p:grpSpPr>
          <a:xfrm>
            <a:off x="264673" y="2204864"/>
            <a:ext cx="8555794" cy="3082929"/>
            <a:chOff x="2" y="0"/>
            <a:chExt cx="8555794" cy="3082929"/>
          </a:xfrm>
        </p:grpSpPr>
        <p:sp>
          <p:nvSpPr>
            <p:cNvPr id="343" name="Google Shape;343;p41"/>
            <p:cNvSpPr/>
            <p:nvPr/>
          </p:nvSpPr>
          <p:spPr>
            <a:xfrm rot="10800000">
              <a:off x="2" y="0"/>
              <a:ext cx="8555794" cy="3082929"/>
            </a:xfrm>
            <a:prstGeom prst="rightArrow">
              <a:avLst>
                <a:gd fmla="val 50000" name="adj1"/>
                <a:gd fmla="val 50000" name="adj2"/>
              </a:avLst>
            </a:prstGeom>
            <a:solidFill>
              <a:srgbClr val="5E2C16"/>
            </a:solidFill>
            <a:ln cap="flat" cmpd="sng" w="127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41"/>
            <p:cNvSpPr/>
            <p:nvPr/>
          </p:nvSpPr>
          <p:spPr>
            <a:xfrm>
              <a:off x="419452" y="937050"/>
              <a:ext cx="2566739" cy="1233172"/>
            </a:xfrm>
            <a:prstGeom prst="roundRect">
              <a:avLst>
                <a:gd fmla="val 16667" name="adj"/>
              </a:avLst>
            </a:prstGeom>
            <a:solidFill>
              <a:srgbClr val="A39B4E"/>
            </a:solidFill>
            <a:ln cap="flat" cmpd="sng" w="38100">
              <a:solidFill>
                <a:srgbClr val="AB620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1"/>
            <p:cNvSpPr txBox="1"/>
            <p:nvPr/>
          </p:nvSpPr>
          <p:spPr>
            <a:xfrm>
              <a:off x="479650" y="997248"/>
              <a:ext cx="2446343" cy="1112776"/>
            </a:xfrm>
            <a:prstGeom prst="rect">
              <a:avLst/>
            </a:prstGeom>
            <a:noFill/>
            <a:ln>
              <a:noFill/>
            </a:ln>
          </p:spPr>
          <p:txBody>
            <a:bodyPr anchorCtr="0" anchor="ctr" bIns="106675" lIns="106675" spcFirstLastPara="1" rIns="106675" wrap="square" tIns="106675">
              <a:noAutofit/>
            </a:bodyPr>
            <a:lstStyle/>
            <a:p>
              <a:pPr indent="0" lvl="0" marL="0" marR="0" rtl="1" algn="ctr">
                <a:lnSpc>
                  <a:spcPct val="90000"/>
                </a:lnSpc>
                <a:spcBef>
                  <a:spcPts val="0"/>
                </a:spcBef>
                <a:spcAft>
                  <a:spcPts val="0"/>
                </a:spcAft>
                <a:buNone/>
              </a:pPr>
              <a:r>
                <a:rPr b="1" i="1" lang="ar-MA" sz="2800" u="none" cap="none" strike="noStrike">
                  <a:solidFill>
                    <a:schemeClr val="lt1"/>
                  </a:solidFill>
                  <a:latin typeface="Arial Rounded"/>
                  <a:ea typeface="Arial Rounded"/>
                  <a:cs typeface="Arial Rounded"/>
                  <a:sym typeface="Arial Rounded"/>
                </a:rPr>
                <a:t>3</a:t>
              </a:r>
              <a:endParaRPr/>
            </a:p>
            <a:p>
              <a:pPr indent="0" lvl="0" marL="0" marR="0" rtl="1" algn="ctr">
                <a:lnSpc>
                  <a:spcPct val="90000"/>
                </a:lnSpc>
                <a:spcBef>
                  <a:spcPts val="980"/>
                </a:spcBef>
                <a:spcAft>
                  <a:spcPts val="0"/>
                </a:spcAft>
                <a:buNone/>
              </a:pPr>
              <a:r>
                <a:rPr b="1" i="1" lang="ar-MA" sz="2800" u="none" cap="none" strike="noStrike">
                  <a:solidFill>
                    <a:schemeClr val="lt1"/>
                  </a:solidFill>
                  <a:latin typeface="Arial Rounded"/>
                  <a:ea typeface="Arial Rounded"/>
                  <a:cs typeface="Arial Rounded"/>
                  <a:sym typeface="Arial Rounded"/>
                </a:rPr>
                <a:t>م. الفعل</a:t>
              </a:r>
              <a:r>
                <a:rPr b="1" i="1" lang="ar-MA" sz="2800" u="none" cap="none" strike="noStrike">
                  <a:solidFill>
                    <a:srgbClr val="7030A0"/>
                  </a:solidFill>
                  <a:latin typeface="Arial Rounded"/>
                  <a:ea typeface="Arial Rounded"/>
                  <a:cs typeface="Arial Rounded"/>
                  <a:sym typeface="Arial Rounded"/>
                </a:rPr>
                <a:t> </a:t>
              </a:r>
              <a:endParaRPr b="1" i="1" sz="2800" u="none" cap="none" strike="noStrike">
                <a:solidFill>
                  <a:srgbClr val="7030A0"/>
                </a:solidFill>
                <a:latin typeface="Arial Rounded"/>
                <a:ea typeface="Arial Rounded"/>
                <a:cs typeface="Arial Rounded"/>
                <a:sym typeface="Arial Rounded"/>
              </a:endParaRPr>
            </a:p>
          </p:txBody>
        </p:sp>
        <p:sp>
          <p:nvSpPr>
            <p:cNvPr id="346" name="Google Shape;346;p41"/>
            <p:cNvSpPr/>
            <p:nvPr/>
          </p:nvSpPr>
          <p:spPr>
            <a:xfrm>
              <a:off x="3212666" y="937050"/>
              <a:ext cx="2566739" cy="1233172"/>
            </a:xfrm>
            <a:prstGeom prst="roundRect">
              <a:avLst>
                <a:gd fmla="val 16667" name="adj"/>
              </a:avLst>
            </a:prstGeom>
            <a:solidFill>
              <a:srgbClr val="A39B4E"/>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41"/>
            <p:cNvSpPr txBox="1"/>
            <p:nvPr/>
          </p:nvSpPr>
          <p:spPr>
            <a:xfrm>
              <a:off x="3272864" y="997248"/>
              <a:ext cx="2446343" cy="1112776"/>
            </a:xfrm>
            <a:prstGeom prst="rect">
              <a:avLst/>
            </a:prstGeom>
            <a:noFill/>
            <a:ln>
              <a:noFill/>
            </a:ln>
          </p:spPr>
          <p:txBody>
            <a:bodyPr anchorCtr="0" anchor="ctr" bIns="106675" lIns="106675" spcFirstLastPara="1" rIns="106675" wrap="square" tIns="106675">
              <a:noAutofit/>
            </a:bodyPr>
            <a:lstStyle/>
            <a:p>
              <a:pPr indent="0" lvl="0" marL="0" marR="0" rtl="1" algn="ctr">
                <a:lnSpc>
                  <a:spcPct val="90000"/>
                </a:lnSpc>
                <a:spcBef>
                  <a:spcPts val="0"/>
                </a:spcBef>
                <a:spcAft>
                  <a:spcPts val="0"/>
                </a:spcAft>
                <a:buNone/>
              </a:pPr>
              <a:r>
                <a:rPr b="1" i="1" lang="ar-MA" sz="2800" u="none" cap="none" strike="noStrike">
                  <a:solidFill>
                    <a:schemeClr val="lt1"/>
                  </a:solidFill>
                  <a:latin typeface="Arial Rounded"/>
                  <a:ea typeface="Arial Rounded"/>
                  <a:cs typeface="Arial Rounded"/>
                  <a:sym typeface="Arial Rounded"/>
                </a:rPr>
                <a:t>2</a:t>
              </a:r>
              <a:endParaRPr/>
            </a:p>
            <a:p>
              <a:pPr indent="0" lvl="0" marL="0" marR="0" rtl="1" algn="ctr">
                <a:lnSpc>
                  <a:spcPct val="90000"/>
                </a:lnSpc>
                <a:spcBef>
                  <a:spcPts val="980"/>
                </a:spcBef>
                <a:spcAft>
                  <a:spcPts val="0"/>
                </a:spcAft>
                <a:buNone/>
              </a:pPr>
              <a:r>
                <a:rPr b="1" i="1" lang="ar-MA" sz="2800" u="none" cap="none" strike="noStrike">
                  <a:solidFill>
                    <a:schemeClr val="lt1"/>
                  </a:solidFill>
                  <a:latin typeface="Arial Rounded"/>
                  <a:ea typeface="Arial Rounded"/>
                  <a:cs typeface="Arial Rounded"/>
                  <a:sym typeface="Arial Rounded"/>
                </a:rPr>
                <a:t>م. رد الفعل </a:t>
              </a:r>
              <a:endParaRPr/>
            </a:p>
          </p:txBody>
        </p:sp>
        <p:sp>
          <p:nvSpPr>
            <p:cNvPr id="348" name="Google Shape;348;p41"/>
            <p:cNvSpPr/>
            <p:nvPr/>
          </p:nvSpPr>
          <p:spPr>
            <a:xfrm>
              <a:off x="5938371" y="937050"/>
              <a:ext cx="2566739" cy="1233172"/>
            </a:xfrm>
            <a:prstGeom prst="roundRect">
              <a:avLst>
                <a:gd fmla="val 16667" name="adj"/>
              </a:avLst>
            </a:prstGeom>
            <a:solidFill>
              <a:srgbClr val="A39B4E"/>
            </a:solidFill>
            <a:ln cap="flat" cmpd="sng" w="38100">
              <a:solidFill>
                <a:srgbClr val="AB620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41"/>
            <p:cNvSpPr txBox="1"/>
            <p:nvPr/>
          </p:nvSpPr>
          <p:spPr>
            <a:xfrm>
              <a:off x="5998569" y="997248"/>
              <a:ext cx="2446343" cy="1112776"/>
            </a:xfrm>
            <a:prstGeom prst="rect">
              <a:avLst/>
            </a:prstGeom>
            <a:noFill/>
            <a:ln>
              <a:noFill/>
            </a:ln>
          </p:spPr>
          <p:txBody>
            <a:bodyPr anchorCtr="0" anchor="ctr" bIns="106675" lIns="106675" spcFirstLastPara="1" rIns="106675" wrap="square" tIns="106675">
              <a:noAutofit/>
            </a:bodyPr>
            <a:lstStyle/>
            <a:p>
              <a:pPr indent="0" lvl="0" marL="0" marR="0" rtl="1" algn="ctr">
                <a:lnSpc>
                  <a:spcPct val="90000"/>
                </a:lnSpc>
                <a:spcBef>
                  <a:spcPts val="0"/>
                </a:spcBef>
                <a:spcAft>
                  <a:spcPts val="0"/>
                </a:spcAft>
                <a:buNone/>
              </a:pPr>
              <a:r>
                <a:rPr b="1" i="1" lang="ar-MA" sz="2800" u="none" cap="none" strike="noStrike">
                  <a:solidFill>
                    <a:schemeClr val="lt1"/>
                  </a:solidFill>
                  <a:latin typeface="Arial Rounded"/>
                  <a:ea typeface="Arial Rounded"/>
                  <a:cs typeface="Arial Rounded"/>
                  <a:sym typeface="Arial Rounded"/>
                </a:rPr>
                <a:t>1</a:t>
              </a:r>
              <a:endParaRPr/>
            </a:p>
            <a:p>
              <a:pPr indent="0" lvl="0" marL="0" marR="0" rtl="1" algn="ctr">
                <a:lnSpc>
                  <a:spcPct val="90000"/>
                </a:lnSpc>
                <a:spcBef>
                  <a:spcPts val="980"/>
                </a:spcBef>
                <a:spcAft>
                  <a:spcPts val="0"/>
                </a:spcAft>
                <a:buNone/>
              </a:pPr>
              <a:r>
                <a:rPr b="1" i="1" lang="ar-MA" sz="2800" u="none" cap="none" strike="noStrike">
                  <a:solidFill>
                    <a:schemeClr val="lt1"/>
                  </a:solidFill>
                  <a:latin typeface="Arial Rounded"/>
                  <a:ea typeface="Arial Rounded"/>
                  <a:cs typeface="Arial Rounded"/>
                  <a:sym typeface="Arial Rounded"/>
                </a:rPr>
                <a:t> م. الاكتشاف </a:t>
              </a:r>
              <a:endParaRPr b="1" i="1" sz="2800" u="none" cap="none" strike="noStrike">
                <a:solidFill>
                  <a:schemeClr val="lt1"/>
                </a:solidFill>
                <a:latin typeface="Arial Rounded"/>
                <a:ea typeface="Arial Rounded"/>
                <a:cs typeface="Arial Rounded"/>
                <a:sym typeface="Arial Rounded"/>
              </a:endParaRPr>
            </a:p>
          </p:txBody>
        </p:sp>
      </p:grpSp>
      <p:sp>
        <p:nvSpPr>
          <p:cNvPr id="350" name="Google Shape;350;p41"/>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ar-MA"/>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15"/>
          <p:cNvPicPr preferRelativeResize="0"/>
          <p:nvPr/>
        </p:nvPicPr>
        <p:blipFill rotWithShape="1">
          <a:blip r:embed="rId3">
            <a:alphaModFix/>
          </a:blip>
          <a:srcRect b="0" l="0" r="0" t="0"/>
          <a:stretch/>
        </p:blipFill>
        <p:spPr>
          <a:xfrm>
            <a:off x="19681" y="0"/>
            <a:ext cx="8763701" cy="6231695"/>
          </a:xfrm>
          <a:prstGeom prst="rect">
            <a:avLst/>
          </a:prstGeom>
          <a:noFill/>
          <a:ln>
            <a:noFill/>
          </a:ln>
        </p:spPr>
      </p:pic>
      <p:sp>
        <p:nvSpPr>
          <p:cNvPr id="125" name="Google Shape;125;p15"/>
          <p:cNvSpPr txBox="1"/>
          <p:nvPr>
            <p:ph type="title"/>
          </p:nvPr>
        </p:nvSpPr>
        <p:spPr>
          <a:xfrm rot="-560859">
            <a:off x="206653" y="1315219"/>
            <a:ext cx="7560552" cy="2559224"/>
          </a:xfrm>
          <a:prstGeom prst="rect">
            <a:avLst/>
          </a:prstGeom>
          <a:noFill/>
          <a:ln>
            <a:noFill/>
          </a:ln>
        </p:spPr>
        <p:txBody>
          <a:bodyPr anchorCtr="0" anchor="b" bIns="45700" lIns="91425" spcFirstLastPara="1" rIns="91425" wrap="square" tIns="45700">
            <a:noAutofit/>
          </a:bodyPr>
          <a:lstStyle/>
          <a:p>
            <a:pPr indent="-1028700" lvl="0" marL="1028700" rtl="1" algn="r">
              <a:lnSpc>
                <a:spcPct val="85000"/>
              </a:lnSpc>
              <a:spcBef>
                <a:spcPts val="0"/>
              </a:spcBef>
              <a:spcAft>
                <a:spcPts val="0"/>
              </a:spcAft>
              <a:buClr>
                <a:srgbClr val="800000"/>
              </a:buClr>
              <a:buSzPts val="8800"/>
              <a:buFont typeface="Calibri"/>
              <a:buAutoNum type="romanUcPeriod"/>
            </a:pPr>
            <a:r>
              <a:rPr b="1" lang="ar-MA" sz="8800" cap="none">
                <a:solidFill>
                  <a:srgbClr val="800000"/>
                </a:solidFill>
              </a:rPr>
              <a:t>النهج التاريخي    </a:t>
            </a:r>
            <a:endParaRPr b="1" sz="8800" cap="none">
              <a:solidFill>
                <a:srgbClr val="800000"/>
              </a:solidFill>
            </a:endParaRPr>
          </a:p>
        </p:txBody>
      </p:sp>
      <p:sp>
        <p:nvSpPr>
          <p:cNvPr id="126" name="Google Shape;126;p15"/>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ar-MA"/>
              <a:t>‹#›</a:t>
            </a:fld>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2"/>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ar-MA"/>
              <a:t>‹#›</a:t>
            </a:fld>
            <a:endParaRPr/>
          </a:p>
        </p:txBody>
      </p:sp>
      <p:sp>
        <p:nvSpPr>
          <p:cNvPr id="356" name="Google Shape;356;p42"/>
          <p:cNvSpPr/>
          <p:nvPr/>
        </p:nvSpPr>
        <p:spPr>
          <a:xfrm>
            <a:off x="2557442" y="297978"/>
            <a:ext cx="3997424" cy="1182200"/>
          </a:xfrm>
          <a:prstGeom prst="horizontalScroll">
            <a:avLst>
              <a:gd fmla="val 12500" name="adj"/>
            </a:avLst>
          </a:prstGeom>
          <a:solidFill>
            <a:srgbClr val="EBE6DC"/>
          </a:solidFill>
          <a:ln cap="flat" cmpd="sng" w="381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i="0" lang="ar-MA" sz="4000" u="none" cap="none" strike="noStrike">
                <a:solidFill>
                  <a:schemeClr val="dk1"/>
                </a:solidFill>
                <a:latin typeface="Calibri"/>
                <a:ea typeface="Calibri"/>
                <a:cs typeface="Calibri"/>
                <a:sym typeface="Calibri"/>
              </a:rPr>
              <a:t>1- مرحلة الاكتشاف</a:t>
            </a:r>
            <a:endParaRPr b="1" i="0" sz="4000" u="none" cap="none" strike="noStrike">
              <a:solidFill>
                <a:schemeClr val="dk1"/>
              </a:solidFill>
              <a:latin typeface="Calibri"/>
              <a:ea typeface="Calibri"/>
              <a:cs typeface="Calibri"/>
              <a:sym typeface="Calibri"/>
            </a:endParaRPr>
          </a:p>
        </p:txBody>
      </p:sp>
      <p:sp>
        <p:nvSpPr>
          <p:cNvPr id="357" name="Google Shape;357;p42"/>
          <p:cNvSpPr/>
          <p:nvPr/>
        </p:nvSpPr>
        <p:spPr>
          <a:xfrm>
            <a:off x="4339479" y="1802228"/>
            <a:ext cx="500066" cy="642942"/>
          </a:xfrm>
          <a:prstGeom prst="downArrow">
            <a:avLst>
              <a:gd fmla="val 50000" name="adj1"/>
              <a:gd fmla="val 50000" name="adj2"/>
            </a:avLst>
          </a:prstGeom>
          <a:solidFill>
            <a:srgbClr val="EBE6DC"/>
          </a:solidFill>
          <a:ln cap="flat" cmpd="sng" w="28575">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58" name="Google Shape;358;p42"/>
          <p:cNvSpPr txBox="1"/>
          <p:nvPr/>
        </p:nvSpPr>
        <p:spPr>
          <a:xfrm>
            <a:off x="468232" y="2780928"/>
            <a:ext cx="8242560" cy="2391816"/>
          </a:xfrm>
          <a:prstGeom prst="rect">
            <a:avLst/>
          </a:prstGeom>
          <a:solidFill>
            <a:srgbClr val="EBE6DC"/>
          </a:solidFill>
          <a:ln cap="flat" cmpd="sng" w="28575">
            <a:solidFill>
              <a:srgbClr val="0070C0"/>
            </a:solidFill>
            <a:prstDash val="solid"/>
            <a:round/>
            <a:headEnd len="sm" w="sm" type="none"/>
            <a:tailEnd len="sm" w="sm" type="none"/>
          </a:ln>
        </p:spPr>
        <p:txBody>
          <a:bodyPr anchorCtr="0" anchor="t" bIns="45700" lIns="91425" spcFirstLastPara="1" rIns="91425" wrap="square" tIns="45700">
            <a:normAutofit fontScale="92500"/>
          </a:bodyPr>
          <a:lstStyle/>
          <a:p>
            <a:pPr indent="0" lvl="0" marL="0" marR="0" rtl="1" algn="just">
              <a:lnSpc>
                <a:spcPct val="100000"/>
              </a:lnSpc>
              <a:spcBef>
                <a:spcPts val="0"/>
              </a:spcBef>
              <a:spcAft>
                <a:spcPts val="0"/>
              </a:spcAft>
              <a:buNone/>
            </a:pPr>
            <a:r>
              <a:rPr b="1" i="0" lang="ar-MA" sz="4400" u="none" cap="none" strike="noStrike">
                <a:solidFill>
                  <a:schemeClr val="dk1"/>
                </a:solidFill>
                <a:latin typeface="Sakkal Majalla"/>
                <a:ea typeface="Sakkal Majalla"/>
                <a:cs typeface="Sakkal Majalla"/>
                <a:sym typeface="Sakkal Majalla"/>
              </a:rPr>
              <a:t>مرحلة معرفية تحسيسية بحيث يقوم المتعلم بالتعرف على مفاهيم و أحداث ومعطيات ثم تحليلها و تركيبها وينتهي الاكتشاف بالفهم و التحسيس.</a:t>
            </a:r>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3"/>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ar-MA"/>
              <a:t>‹#›</a:t>
            </a:fld>
            <a:endParaRPr/>
          </a:p>
        </p:txBody>
      </p:sp>
      <p:sp>
        <p:nvSpPr>
          <p:cNvPr id="364" name="Google Shape;364;p43"/>
          <p:cNvSpPr/>
          <p:nvPr/>
        </p:nvSpPr>
        <p:spPr>
          <a:xfrm>
            <a:off x="2411760" y="278653"/>
            <a:ext cx="3997424" cy="1182200"/>
          </a:xfrm>
          <a:prstGeom prst="horizontalScroll">
            <a:avLst>
              <a:gd fmla="val 12500" name="adj"/>
            </a:avLst>
          </a:prstGeom>
          <a:solidFill>
            <a:srgbClr val="E6E3CB"/>
          </a:solidFill>
          <a:ln cap="flat" cmpd="sng" w="38100">
            <a:solidFill>
              <a:srgbClr val="336600"/>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i="0" lang="ar-MA" sz="4000" u="none" cap="none" strike="noStrike">
                <a:solidFill>
                  <a:schemeClr val="dk1"/>
                </a:solidFill>
                <a:latin typeface="Calibri"/>
                <a:ea typeface="Calibri"/>
                <a:cs typeface="Calibri"/>
                <a:sym typeface="Calibri"/>
              </a:rPr>
              <a:t>2- </a:t>
            </a:r>
            <a:r>
              <a:rPr b="1" i="0" lang="ar-MA" sz="4000" u="none" cap="none" strike="noStrike">
                <a:solidFill>
                  <a:srgbClr val="002060"/>
                </a:solidFill>
                <a:latin typeface="Calibri"/>
                <a:ea typeface="Calibri"/>
                <a:cs typeface="Calibri"/>
                <a:sym typeface="Calibri"/>
              </a:rPr>
              <a:t> </a:t>
            </a:r>
            <a:r>
              <a:rPr b="1" i="0" lang="ar-MA" sz="4400" u="none" cap="none" strike="noStrike">
                <a:solidFill>
                  <a:schemeClr val="dk1"/>
                </a:solidFill>
                <a:latin typeface="Calibri"/>
                <a:ea typeface="Calibri"/>
                <a:cs typeface="Calibri"/>
                <a:sym typeface="Calibri"/>
              </a:rPr>
              <a:t>مرحلة رد الفعل</a:t>
            </a:r>
            <a:endParaRPr b="1" i="0" sz="4400" u="none" cap="none" strike="noStrike">
              <a:solidFill>
                <a:schemeClr val="dk1"/>
              </a:solidFill>
              <a:latin typeface="Calibri"/>
              <a:ea typeface="Calibri"/>
              <a:cs typeface="Calibri"/>
              <a:sym typeface="Calibri"/>
            </a:endParaRPr>
          </a:p>
        </p:txBody>
      </p:sp>
      <p:sp>
        <p:nvSpPr>
          <p:cNvPr id="365" name="Google Shape;365;p43"/>
          <p:cNvSpPr/>
          <p:nvPr/>
        </p:nvSpPr>
        <p:spPr>
          <a:xfrm>
            <a:off x="4160439" y="1782903"/>
            <a:ext cx="500066" cy="642942"/>
          </a:xfrm>
          <a:prstGeom prst="downArrow">
            <a:avLst>
              <a:gd fmla="val 50000" name="adj1"/>
              <a:gd fmla="val 50000" name="adj2"/>
            </a:avLst>
          </a:prstGeom>
          <a:solidFill>
            <a:srgbClr val="E6E3CB"/>
          </a:solidFill>
          <a:ln cap="flat" cmpd="sng" w="28575">
            <a:solidFill>
              <a:srgbClr val="33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66" name="Google Shape;366;p43"/>
          <p:cNvSpPr txBox="1"/>
          <p:nvPr/>
        </p:nvSpPr>
        <p:spPr>
          <a:xfrm>
            <a:off x="323528" y="2794154"/>
            <a:ext cx="8242560" cy="1977249"/>
          </a:xfrm>
          <a:prstGeom prst="rect">
            <a:avLst/>
          </a:prstGeom>
          <a:solidFill>
            <a:srgbClr val="E6E3CB"/>
          </a:solidFill>
          <a:ln cap="flat" cmpd="sng" w="28575">
            <a:solidFill>
              <a:srgbClr val="336600"/>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r">
              <a:spcBef>
                <a:spcPts val="0"/>
              </a:spcBef>
              <a:spcAft>
                <a:spcPts val="0"/>
              </a:spcAft>
              <a:buNone/>
            </a:pPr>
            <a:r>
              <a:rPr b="1" i="0" lang="ar-MA" sz="3200" u="none" cap="none" strike="noStrike">
                <a:solidFill>
                  <a:schemeClr val="dk1"/>
                </a:solidFill>
                <a:latin typeface="Calibri"/>
                <a:ea typeface="Calibri"/>
                <a:cs typeface="Calibri"/>
                <a:sym typeface="Calibri"/>
              </a:rPr>
              <a:t>مرحلة البحث عن زوايا لتناول الموضوع وبناء إجابة  شخصية على المشكل المطروح و تشكل مرحلة للوعي بالأبعاد الحقوقية للمشكل كخطوة نحو الالتزام.</a:t>
            </a:r>
            <a:endParaRPr b="0" i="0" sz="32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4"/>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ar-MA"/>
              <a:t>‹#›</a:t>
            </a:fld>
            <a:endParaRPr/>
          </a:p>
        </p:txBody>
      </p:sp>
      <p:sp>
        <p:nvSpPr>
          <p:cNvPr id="372" name="Google Shape;372;p44"/>
          <p:cNvSpPr/>
          <p:nvPr/>
        </p:nvSpPr>
        <p:spPr>
          <a:xfrm>
            <a:off x="2557442" y="322952"/>
            <a:ext cx="3997424" cy="1182200"/>
          </a:xfrm>
          <a:prstGeom prst="horizontalScroll">
            <a:avLst>
              <a:gd fmla="val 12500" name="adj"/>
            </a:avLst>
          </a:prstGeom>
          <a:solidFill>
            <a:srgbClr val="F4DBD0"/>
          </a:solidFill>
          <a:ln cap="flat" cmpd="sng" w="38100">
            <a:solidFill>
              <a:srgbClr val="B10F58"/>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i="0" lang="ar-MA" sz="4000" u="none" cap="none" strike="noStrike">
                <a:solidFill>
                  <a:schemeClr val="dk1"/>
                </a:solidFill>
                <a:latin typeface="Calibri"/>
                <a:ea typeface="Calibri"/>
                <a:cs typeface="Calibri"/>
                <a:sym typeface="Calibri"/>
              </a:rPr>
              <a:t>3- </a:t>
            </a:r>
            <a:r>
              <a:rPr b="1" i="0" lang="ar-MA" sz="4400" u="none" cap="none" strike="noStrike">
                <a:solidFill>
                  <a:schemeClr val="dk1"/>
                </a:solidFill>
                <a:latin typeface="Calibri"/>
                <a:ea typeface="Calibri"/>
                <a:cs typeface="Calibri"/>
                <a:sym typeface="Calibri"/>
              </a:rPr>
              <a:t>مرحلة  الفعل</a:t>
            </a:r>
            <a:endParaRPr b="1" i="0" sz="4400" u="none" cap="none" strike="noStrike">
              <a:solidFill>
                <a:schemeClr val="dk1"/>
              </a:solidFill>
              <a:latin typeface="Calibri"/>
              <a:ea typeface="Calibri"/>
              <a:cs typeface="Calibri"/>
              <a:sym typeface="Calibri"/>
            </a:endParaRPr>
          </a:p>
        </p:txBody>
      </p:sp>
      <p:sp>
        <p:nvSpPr>
          <p:cNvPr id="373" name="Google Shape;373;p44"/>
          <p:cNvSpPr/>
          <p:nvPr/>
        </p:nvSpPr>
        <p:spPr>
          <a:xfrm>
            <a:off x="4339479" y="1818268"/>
            <a:ext cx="500066" cy="642942"/>
          </a:xfrm>
          <a:prstGeom prst="downArrow">
            <a:avLst>
              <a:gd fmla="val 50000" name="adj1"/>
              <a:gd fmla="val 50000" name="adj2"/>
            </a:avLst>
          </a:prstGeom>
          <a:solidFill>
            <a:srgbClr val="F4DBD0"/>
          </a:solidFill>
          <a:ln cap="flat" cmpd="sng" w="28575">
            <a:solidFill>
              <a:srgbClr val="B10F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74" name="Google Shape;374;p44"/>
          <p:cNvSpPr txBox="1"/>
          <p:nvPr/>
        </p:nvSpPr>
        <p:spPr>
          <a:xfrm>
            <a:off x="642910" y="2714620"/>
            <a:ext cx="7853568" cy="2391816"/>
          </a:xfrm>
          <a:prstGeom prst="rect">
            <a:avLst/>
          </a:prstGeom>
          <a:solidFill>
            <a:srgbClr val="F4DBD0"/>
          </a:solidFill>
          <a:ln cap="flat" cmpd="sng" w="28575">
            <a:solidFill>
              <a:srgbClr val="B10F58"/>
            </a:solidFill>
            <a:prstDash val="solid"/>
            <a:round/>
            <a:headEnd len="sm" w="sm" type="none"/>
            <a:tailEnd len="sm" w="sm" type="none"/>
          </a:ln>
        </p:spPr>
        <p:txBody>
          <a:bodyPr anchorCtr="0" anchor="t" bIns="45700" lIns="91425" spcFirstLastPara="1" rIns="91425" wrap="square" tIns="45700">
            <a:normAutofit/>
          </a:bodyPr>
          <a:lstStyle/>
          <a:p>
            <a:pPr indent="0" lvl="0" marL="0" marR="0" rtl="1" algn="just">
              <a:spcBef>
                <a:spcPts val="0"/>
              </a:spcBef>
              <a:spcAft>
                <a:spcPts val="0"/>
              </a:spcAft>
              <a:buNone/>
            </a:pPr>
            <a:r>
              <a:rPr b="1" i="0" lang="ar-MA" sz="3600" u="none" cap="none" strike="noStrike">
                <a:solidFill>
                  <a:schemeClr val="dk1"/>
                </a:solidFill>
                <a:latin typeface="Calibri"/>
                <a:ea typeface="Calibri"/>
                <a:cs typeface="Calibri"/>
                <a:sym typeface="Calibri"/>
              </a:rPr>
              <a:t>تعتمد هذه المرحلة على المرحلتين السابقتين بهدف البحث عن مسالك للفعل بشكل ملموس و عملي داخل المجتمع المحلي أي أننا نتوصل إلى وضع تصور  </a:t>
            </a:r>
            <a:endParaRPr/>
          </a:p>
          <a:p>
            <a:pPr indent="0" lvl="0" marL="0" marR="0" rtl="1" algn="just">
              <a:spcBef>
                <a:spcPts val="0"/>
              </a:spcBef>
              <a:spcAft>
                <a:spcPts val="0"/>
              </a:spcAft>
              <a:buNone/>
            </a:pPr>
            <a:r>
              <a:rPr b="1" i="0" lang="ar-MA" sz="3600" u="none" cap="none" strike="noStrike">
                <a:solidFill>
                  <a:schemeClr val="dk1"/>
                </a:solidFill>
                <a:latin typeface="Calibri"/>
                <a:ea typeface="Calibri"/>
                <a:cs typeface="Calibri"/>
                <a:sym typeface="Calibri"/>
              </a:rPr>
              <a:t>أو خطة لمعالجة أو تدبير مشكلة موضوع الدراسة.</a:t>
            </a:r>
            <a:endParaRPr b="0" i="0" sz="3600" u="none" cap="none" strike="noStrike">
              <a:solidFill>
                <a:schemeClr val="dk1"/>
              </a:solidFill>
              <a:latin typeface="Calibri"/>
              <a:ea typeface="Calibri"/>
              <a:cs typeface="Calibri"/>
              <a:sym typeface="Calibri"/>
            </a:endParaRPr>
          </a:p>
          <a:p>
            <a:pPr indent="0" lvl="0" marL="0" marR="0" rtl="1" algn="just">
              <a:spcBef>
                <a:spcPts val="0"/>
              </a:spcBef>
              <a:spcAft>
                <a:spcPts val="0"/>
              </a:spcAft>
              <a:buNone/>
            </a:pPr>
            <a:r>
              <a:t/>
            </a:r>
            <a:endParaRPr b="1" i="0" sz="3600" u="none" cap="none" strike="noStrike">
              <a:solidFill>
                <a:schemeClr val="dk1"/>
              </a:solidFill>
              <a:latin typeface="Sakkal Majalla"/>
              <a:ea typeface="Sakkal Majalla"/>
              <a:cs typeface="Sakkal Majalla"/>
              <a:sym typeface="Sakkal Majalla"/>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5"/>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ar-MA"/>
              <a:t>‹#›</a:t>
            </a:fld>
            <a:endParaRPr/>
          </a:p>
        </p:txBody>
      </p:sp>
      <p:sp>
        <p:nvSpPr>
          <p:cNvPr id="380" name="Google Shape;380;p45"/>
          <p:cNvSpPr/>
          <p:nvPr/>
        </p:nvSpPr>
        <p:spPr>
          <a:xfrm>
            <a:off x="771473" y="764704"/>
            <a:ext cx="7581779" cy="4392488"/>
          </a:xfrm>
          <a:prstGeom prst="horizontalScroll">
            <a:avLst>
              <a:gd fmla="val 12500" name="adj"/>
            </a:avLst>
          </a:prstGeom>
          <a:solidFill>
            <a:srgbClr val="F4B469"/>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1" name="Google Shape;381;p45"/>
          <p:cNvSpPr/>
          <p:nvPr/>
        </p:nvSpPr>
        <p:spPr>
          <a:xfrm>
            <a:off x="1187624" y="1556792"/>
            <a:ext cx="7021612" cy="31393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ar-MA" sz="6600" u="none" cap="none" strike="noStrike">
                <a:solidFill>
                  <a:srgbClr val="800000"/>
                </a:solidFill>
                <a:latin typeface="Calibri"/>
                <a:ea typeface="Calibri"/>
                <a:cs typeface="Calibri"/>
                <a:sym typeface="Calibri"/>
              </a:rPr>
              <a:t>مثال تطبيقي لخطوات دورة التعلم في التربية المدنية</a:t>
            </a:r>
            <a:endParaRPr b="0" i="0" sz="6600" u="none" cap="none" strike="noStrike">
              <a:solidFill>
                <a:srgbClr val="800000"/>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6"/>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ar-MA"/>
              <a:t>‹#›</a:t>
            </a:fld>
            <a:endParaRPr/>
          </a:p>
        </p:txBody>
      </p:sp>
      <p:sp>
        <p:nvSpPr>
          <p:cNvPr id="387" name="Google Shape;387;p46"/>
          <p:cNvSpPr/>
          <p:nvPr/>
        </p:nvSpPr>
        <p:spPr>
          <a:xfrm>
            <a:off x="2483768" y="188640"/>
            <a:ext cx="3897221" cy="769441"/>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i="0" lang="ar-MA" sz="4400" u="none" cap="none" strike="noStrike">
                <a:solidFill>
                  <a:srgbClr val="C00000"/>
                </a:solidFill>
                <a:latin typeface="Tahoma"/>
                <a:ea typeface="Tahoma"/>
                <a:cs typeface="Tahoma"/>
                <a:sym typeface="Tahoma"/>
              </a:rPr>
              <a:t>حالة العنف المدرسي</a:t>
            </a:r>
            <a:endParaRPr/>
          </a:p>
        </p:txBody>
      </p:sp>
      <p:sp>
        <p:nvSpPr>
          <p:cNvPr id="388" name="Google Shape;388;p46"/>
          <p:cNvSpPr/>
          <p:nvPr/>
        </p:nvSpPr>
        <p:spPr>
          <a:xfrm>
            <a:off x="107504" y="1124744"/>
            <a:ext cx="8856984" cy="2254895"/>
          </a:xfrm>
          <a:prstGeom prst="hexagon">
            <a:avLst>
              <a:gd fmla="val 25000" name="adj"/>
              <a:gd fmla="val 115470" name="vf"/>
            </a:avLst>
          </a:prstGeom>
          <a:solidFill>
            <a:schemeClr val="lt1"/>
          </a:solidFill>
          <a:ln cap="flat"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just">
              <a:spcBef>
                <a:spcPts val="0"/>
              </a:spcBef>
              <a:spcAft>
                <a:spcPts val="0"/>
              </a:spcAft>
              <a:buNone/>
            </a:pPr>
            <a:r>
              <a:rPr b="1" i="0" lang="ar-MA" sz="2800" u="none" cap="none" strike="noStrike">
                <a:solidFill>
                  <a:schemeClr val="dk1"/>
                </a:solidFill>
                <a:latin typeface="Times New Roman"/>
                <a:ea typeface="Times New Roman"/>
                <a:cs typeface="Times New Roman"/>
                <a:sym typeface="Times New Roman"/>
              </a:rPr>
              <a:t>محمد تلميذ في الصف الخامس ابتدائي، لاحظ والديه انه يعاني في الفترة الٲخيرة من ضغوطات نفسية حيث ٲنه يعنف أخته الصغرى ولا يستجيب لأوامر والديه، فاضطر والدي محمد لاصطحابه لطبيب نفسي بحيث تبين أنه يتلقى عنفا وقمعا من طرف أستاذه.</a:t>
            </a:r>
            <a:endParaRPr b="1" i="0" sz="2800" u="none" cap="none" strike="noStrike">
              <a:solidFill>
                <a:schemeClr val="dk1"/>
              </a:solidFill>
              <a:latin typeface="Times New Roman"/>
              <a:ea typeface="Times New Roman"/>
              <a:cs typeface="Times New Roman"/>
              <a:sym typeface="Times New Roman"/>
            </a:endParaRPr>
          </a:p>
        </p:txBody>
      </p:sp>
      <p:pic>
        <p:nvPicPr>
          <p:cNvPr descr="العنف ضد الأطفال في المدارس الموريتانية - الريادة" id="389" name="Google Shape;389;p46"/>
          <p:cNvPicPr preferRelativeResize="0"/>
          <p:nvPr/>
        </p:nvPicPr>
        <p:blipFill rotWithShape="1">
          <a:blip r:embed="rId3">
            <a:alphaModFix/>
          </a:blip>
          <a:srcRect b="0" l="0" r="0" t="0"/>
          <a:stretch/>
        </p:blipFill>
        <p:spPr>
          <a:xfrm>
            <a:off x="1599278" y="3546302"/>
            <a:ext cx="5997058" cy="2619002"/>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par>
                                <p:cTn fill="hold" nodeType="with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500"/>
                                        <p:tgtEl>
                                          <p:spTgt spid="3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47"/>
          <p:cNvSpPr txBox="1"/>
          <p:nvPr/>
        </p:nvSpPr>
        <p:spPr>
          <a:xfrm>
            <a:off x="755575" y="349246"/>
            <a:ext cx="6655379" cy="730585"/>
          </a:xfrm>
          <a:prstGeom prst="rect">
            <a:avLst/>
          </a:prstGeom>
          <a:noFill/>
          <a:ln>
            <a:noFill/>
          </a:ln>
        </p:spPr>
        <p:txBody>
          <a:bodyPr anchorCtr="0" anchor="t" bIns="45700" lIns="91425" spcFirstLastPara="1" rIns="91425" wrap="square" tIns="45700">
            <a:spAutoFit/>
          </a:bodyPr>
          <a:lstStyle/>
          <a:p>
            <a:pPr indent="0" lvl="0" marL="0" marR="0" rtl="1" algn="r">
              <a:lnSpc>
                <a:spcPct val="150000"/>
              </a:lnSpc>
              <a:spcBef>
                <a:spcPts val="0"/>
              </a:spcBef>
              <a:spcAft>
                <a:spcPts val="0"/>
              </a:spcAft>
              <a:buNone/>
            </a:pPr>
            <a:r>
              <a:rPr b="1" i="0" lang="ar-MA" sz="3200" u="sng" cap="none" strike="noStrike">
                <a:solidFill>
                  <a:srgbClr val="002060"/>
                </a:solidFill>
                <a:latin typeface="Tahoma"/>
                <a:ea typeface="Tahoma"/>
                <a:cs typeface="Tahoma"/>
                <a:sym typeface="Tahoma"/>
              </a:rPr>
              <a:t>المرحلة الأولى : الاكتشاف</a:t>
            </a:r>
            <a:endParaRPr b="1" i="0" sz="2800" u="sng" cap="none" strike="noStrike">
              <a:solidFill>
                <a:srgbClr val="FF0000"/>
              </a:solidFill>
              <a:latin typeface="Tahoma"/>
              <a:ea typeface="Tahoma"/>
              <a:cs typeface="Tahoma"/>
              <a:sym typeface="Tahoma"/>
            </a:endParaRPr>
          </a:p>
        </p:txBody>
      </p:sp>
      <p:sp>
        <p:nvSpPr>
          <p:cNvPr id="395" name="Google Shape;395;p47"/>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ar-MA"/>
              <a:t>‹#›</a:t>
            </a:fld>
            <a:endParaRPr/>
          </a:p>
        </p:txBody>
      </p:sp>
      <p:sp>
        <p:nvSpPr>
          <p:cNvPr id="396" name="Google Shape;396;p47"/>
          <p:cNvSpPr/>
          <p:nvPr/>
        </p:nvSpPr>
        <p:spPr>
          <a:xfrm>
            <a:off x="611560" y="2060848"/>
            <a:ext cx="7632848" cy="3323987"/>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rgbClr val="000099"/>
              </a:buClr>
              <a:buSzPts val="2800"/>
              <a:buFont typeface="Arial"/>
              <a:buChar char="•"/>
            </a:pPr>
            <a:r>
              <a:rPr b="1" i="0" lang="ar-MA" sz="2800" u="none" cap="none" strike="noStrike">
                <a:solidFill>
                  <a:srgbClr val="000099"/>
                </a:solidFill>
                <a:latin typeface="Times New Roman"/>
                <a:ea typeface="Times New Roman"/>
                <a:cs typeface="Times New Roman"/>
                <a:sym typeface="Times New Roman"/>
              </a:rPr>
              <a:t>تحديد المشكل المطروح:</a:t>
            </a:r>
            <a:r>
              <a:rPr b="1" i="0" lang="ar-MA" sz="2800" u="none" cap="none" strike="noStrike">
                <a:solidFill>
                  <a:srgbClr val="AB620D"/>
                </a:solidFill>
                <a:latin typeface="Times New Roman"/>
                <a:ea typeface="Times New Roman"/>
                <a:cs typeface="Times New Roman"/>
                <a:sym typeface="Times New Roman"/>
              </a:rPr>
              <a:t> </a:t>
            </a:r>
            <a:r>
              <a:rPr b="1" i="0" lang="ar-MA" sz="2800" u="none" cap="none" strike="noStrike">
                <a:solidFill>
                  <a:schemeClr val="dk1"/>
                </a:solidFill>
                <a:latin typeface="Times New Roman"/>
                <a:ea typeface="Times New Roman"/>
                <a:cs typeface="Times New Roman"/>
                <a:sym typeface="Times New Roman"/>
              </a:rPr>
              <a:t>تعنيف متعلم من طرف أستاذه</a:t>
            </a:r>
            <a:endParaRPr b="0" i="0" sz="2800" u="none" cap="none" strike="noStrike">
              <a:solidFill>
                <a:schemeClr val="dk1"/>
              </a:solidFill>
              <a:latin typeface="Times New Roman"/>
              <a:ea typeface="Times New Roman"/>
              <a:cs typeface="Times New Roman"/>
              <a:sym typeface="Times New Roman"/>
            </a:endParaRPr>
          </a:p>
          <a:p>
            <a:pPr indent="-285750" lvl="0" marL="285750" marR="0" rtl="1" algn="r">
              <a:lnSpc>
                <a:spcPct val="150000"/>
              </a:lnSpc>
              <a:spcBef>
                <a:spcPts val="0"/>
              </a:spcBef>
              <a:spcAft>
                <a:spcPts val="0"/>
              </a:spcAft>
              <a:buClr>
                <a:srgbClr val="000099"/>
              </a:buClr>
              <a:buSzPts val="2800"/>
              <a:buFont typeface="Arial"/>
              <a:buChar char="•"/>
            </a:pPr>
            <a:r>
              <a:rPr b="1" i="0" lang="ar-MA" sz="2800" u="none" cap="none" strike="noStrike">
                <a:solidFill>
                  <a:srgbClr val="000099"/>
                </a:solidFill>
                <a:latin typeface="Times New Roman"/>
                <a:ea typeface="Times New Roman"/>
                <a:cs typeface="Times New Roman"/>
                <a:sym typeface="Times New Roman"/>
              </a:rPr>
              <a:t>الشخص الذي انتهكت حقوقه:</a:t>
            </a:r>
            <a:r>
              <a:rPr b="1" i="0" lang="ar-MA" sz="2800" u="none" cap="none" strike="noStrike">
                <a:solidFill>
                  <a:srgbClr val="AB620D"/>
                </a:solidFill>
                <a:latin typeface="Times New Roman"/>
                <a:ea typeface="Times New Roman"/>
                <a:cs typeface="Times New Roman"/>
                <a:sym typeface="Times New Roman"/>
              </a:rPr>
              <a:t> </a:t>
            </a:r>
            <a:r>
              <a:rPr b="1" i="0" lang="ar-MA" sz="2800" u="none" cap="none" strike="noStrike">
                <a:solidFill>
                  <a:schemeClr val="dk1"/>
                </a:solidFill>
                <a:latin typeface="Times New Roman"/>
                <a:ea typeface="Times New Roman"/>
                <a:cs typeface="Times New Roman"/>
                <a:sym typeface="Times New Roman"/>
              </a:rPr>
              <a:t>المتعلم</a:t>
            </a:r>
            <a:endParaRPr b="0" i="0" sz="2800" u="none" cap="none" strike="noStrike">
              <a:solidFill>
                <a:schemeClr val="dk1"/>
              </a:solidFill>
              <a:latin typeface="Times New Roman"/>
              <a:ea typeface="Times New Roman"/>
              <a:cs typeface="Times New Roman"/>
              <a:sym typeface="Times New Roman"/>
            </a:endParaRPr>
          </a:p>
          <a:p>
            <a:pPr indent="-285750" lvl="0" marL="285750" marR="0" rtl="1" algn="r">
              <a:lnSpc>
                <a:spcPct val="150000"/>
              </a:lnSpc>
              <a:spcBef>
                <a:spcPts val="0"/>
              </a:spcBef>
              <a:spcAft>
                <a:spcPts val="0"/>
              </a:spcAft>
              <a:buClr>
                <a:srgbClr val="000099"/>
              </a:buClr>
              <a:buSzPts val="2800"/>
              <a:buFont typeface="Arial"/>
              <a:buChar char="•"/>
            </a:pPr>
            <a:r>
              <a:rPr b="1" i="0" lang="ar-MA" sz="2800" u="none" cap="none" strike="noStrike">
                <a:solidFill>
                  <a:srgbClr val="000099"/>
                </a:solidFill>
                <a:latin typeface="Times New Roman"/>
                <a:ea typeface="Times New Roman"/>
                <a:cs typeface="Times New Roman"/>
                <a:sym typeface="Times New Roman"/>
              </a:rPr>
              <a:t>وصف أوضاعه: </a:t>
            </a:r>
            <a:r>
              <a:rPr b="1" i="0" lang="ar-MA" sz="2800" u="none" cap="none" strike="noStrike">
                <a:solidFill>
                  <a:schemeClr val="dk1"/>
                </a:solidFill>
                <a:latin typeface="Times New Roman"/>
                <a:ea typeface="Times New Roman"/>
                <a:cs typeface="Times New Roman"/>
                <a:sym typeface="Times New Roman"/>
              </a:rPr>
              <a:t>التعرض لشتى أنواع العنف النفسي و الجسدي</a:t>
            </a:r>
            <a:r>
              <a:rPr b="1" i="0" lang="ar-MA" sz="2800" u="none" cap="none" strike="noStrike">
                <a:solidFill>
                  <a:srgbClr val="0C0C0C"/>
                </a:solidFill>
                <a:latin typeface="Times New Roman"/>
                <a:ea typeface="Times New Roman"/>
                <a:cs typeface="Times New Roman"/>
                <a:sym typeface="Times New Roman"/>
              </a:rPr>
              <a:t>.</a:t>
            </a:r>
            <a:endParaRPr b="0" i="0" sz="2800" u="none" cap="none" strike="noStrike">
              <a:solidFill>
                <a:srgbClr val="0C0C0C"/>
              </a:solidFill>
              <a:latin typeface="Times New Roman"/>
              <a:ea typeface="Times New Roman"/>
              <a:cs typeface="Times New Roman"/>
              <a:sym typeface="Times New Roman"/>
            </a:endParaRPr>
          </a:p>
          <a:p>
            <a:pPr indent="-285750" lvl="0" marL="285750" marR="0" rtl="1" algn="r">
              <a:lnSpc>
                <a:spcPct val="150000"/>
              </a:lnSpc>
              <a:spcBef>
                <a:spcPts val="0"/>
              </a:spcBef>
              <a:spcAft>
                <a:spcPts val="0"/>
              </a:spcAft>
              <a:buClr>
                <a:srgbClr val="000099"/>
              </a:buClr>
              <a:buSzPts val="2800"/>
              <a:buFont typeface="Arial"/>
              <a:buChar char="•"/>
            </a:pPr>
            <a:r>
              <a:rPr b="1" i="0" lang="ar-MA" sz="2800" u="none" cap="none" strike="noStrike">
                <a:solidFill>
                  <a:srgbClr val="000099"/>
                </a:solidFill>
                <a:latin typeface="Times New Roman"/>
                <a:ea typeface="Times New Roman"/>
                <a:cs typeface="Times New Roman"/>
                <a:sym typeface="Times New Roman"/>
              </a:rPr>
              <a:t>تحديد الشخص المنتهك للحق:</a:t>
            </a:r>
            <a:r>
              <a:rPr b="1" i="0" lang="ar-MA" sz="2800" u="none" cap="none" strike="noStrike">
                <a:solidFill>
                  <a:srgbClr val="CC6600"/>
                </a:solidFill>
                <a:latin typeface="Times New Roman"/>
                <a:ea typeface="Times New Roman"/>
                <a:cs typeface="Times New Roman"/>
                <a:sym typeface="Times New Roman"/>
              </a:rPr>
              <a:t> </a:t>
            </a:r>
            <a:r>
              <a:rPr b="1" i="0" lang="ar-MA" sz="2800" u="none" cap="none" strike="noStrike">
                <a:solidFill>
                  <a:srgbClr val="0C0C0C"/>
                </a:solidFill>
                <a:latin typeface="Times New Roman"/>
                <a:ea typeface="Times New Roman"/>
                <a:cs typeface="Times New Roman"/>
                <a:sym typeface="Times New Roman"/>
              </a:rPr>
              <a:t>الأستاذ(ة)</a:t>
            </a:r>
            <a:endParaRPr b="0" i="0" sz="2800" u="none" cap="none" strike="noStrike">
              <a:solidFill>
                <a:srgbClr val="0C0C0C"/>
              </a:solidFill>
              <a:latin typeface="Times New Roman"/>
              <a:ea typeface="Times New Roman"/>
              <a:cs typeface="Times New Roman"/>
              <a:sym typeface="Times New Roman"/>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
                                            <p:txEl>
                                              <p:pRg end="0" st="0"/>
                                            </p:txEl>
                                          </p:spTgt>
                                        </p:tgtEl>
                                        <p:attrNameLst>
                                          <p:attrName>style.visibility</p:attrName>
                                        </p:attrNameLst>
                                      </p:cBhvr>
                                      <p:to>
                                        <p:strVal val="visible"/>
                                      </p:to>
                                    </p:set>
                                    <p:animEffect filter="fade" transition="in">
                                      <p:cBhvr>
                                        <p:cTn dur="500"/>
                                        <p:tgtEl>
                                          <p:spTgt spid="3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
                                            <p:txEl>
                                              <p:pRg end="1" st="1"/>
                                            </p:txEl>
                                          </p:spTgt>
                                        </p:tgtEl>
                                        <p:attrNameLst>
                                          <p:attrName>style.visibility</p:attrName>
                                        </p:attrNameLst>
                                      </p:cBhvr>
                                      <p:to>
                                        <p:strVal val="visible"/>
                                      </p:to>
                                    </p:set>
                                    <p:animEffect filter="fade" transition="in">
                                      <p:cBhvr>
                                        <p:cTn dur="500"/>
                                        <p:tgtEl>
                                          <p:spTgt spid="39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
                                            <p:txEl>
                                              <p:pRg end="2" st="2"/>
                                            </p:txEl>
                                          </p:spTgt>
                                        </p:tgtEl>
                                        <p:attrNameLst>
                                          <p:attrName>style.visibility</p:attrName>
                                        </p:attrNameLst>
                                      </p:cBhvr>
                                      <p:to>
                                        <p:strVal val="visible"/>
                                      </p:to>
                                    </p:set>
                                    <p:animEffect filter="fade" transition="in">
                                      <p:cBhvr>
                                        <p:cTn dur="500"/>
                                        <p:tgtEl>
                                          <p:spTgt spid="39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
                                            <p:txEl>
                                              <p:pRg end="3" st="3"/>
                                            </p:txEl>
                                          </p:spTgt>
                                        </p:tgtEl>
                                        <p:attrNameLst>
                                          <p:attrName>style.visibility</p:attrName>
                                        </p:attrNameLst>
                                      </p:cBhvr>
                                      <p:to>
                                        <p:strVal val="visible"/>
                                      </p:to>
                                    </p:set>
                                    <p:animEffect filter="fade" transition="in">
                                      <p:cBhvr>
                                        <p:cTn dur="500"/>
                                        <p:tgtEl>
                                          <p:spTgt spid="39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8"/>
          <p:cNvSpPr/>
          <p:nvPr/>
        </p:nvSpPr>
        <p:spPr>
          <a:xfrm>
            <a:off x="971600" y="404664"/>
            <a:ext cx="6267702" cy="830997"/>
          </a:xfrm>
          <a:prstGeom prst="rect">
            <a:avLst/>
          </a:prstGeom>
          <a:noFill/>
          <a:ln>
            <a:noFill/>
          </a:ln>
        </p:spPr>
        <p:txBody>
          <a:bodyPr anchorCtr="0" anchor="t" bIns="45700" lIns="91425" spcFirstLastPara="1" rIns="91425" wrap="square" tIns="45700">
            <a:noAutofit/>
          </a:bodyPr>
          <a:lstStyle/>
          <a:p>
            <a:pPr indent="0" lvl="0" marL="0" marR="0" rtl="1" algn="r">
              <a:lnSpc>
                <a:spcPct val="150000"/>
              </a:lnSpc>
              <a:spcBef>
                <a:spcPts val="0"/>
              </a:spcBef>
              <a:spcAft>
                <a:spcPts val="0"/>
              </a:spcAft>
              <a:buNone/>
            </a:pPr>
            <a:r>
              <a:rPr b="1" i="0" lang="ar-MA" sz="3200" u="sng" cap="none" strike="noStrike">
                <a:solidFill>
                  <a:srgbClr val="002060"/>
                </a:solidFill>
                <a:latin typeface="Tahoma"/>
                <a:ea typeface="Tahoma"/>
                <a:cs typeface="Tahoma"/>
                <a:sym typeface="Tahoma"/>
              </a:rPr>
              <a:t>المرحلة الثانية: رد الفعل </a:t>
            </a:r>
            <a:endParaRPr/>
          </a:p>
        </p:txBody>
      </p:sp>
      <p:sp>
        <p:nvSpPr>
          <p:cNvPr id="402" name="Google Shape;402;p48"/>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ar-MA"/>
              <a:t>‹#›</a:t>
            </a:fld>
            <a:endParaRPr/>
          </a:p>
        </p:txBody>
      </p:sp>
      <p:sp>
        <p:nvSpPr>
          <p:cNvPr id="403" name="Google Shape;403;p48"/>
          <p:cNvSpPr/>
          <p:nvPr/>
        </p:nvSpPr>
        <p:spPr>
          <a:xfrm>
            <a:off x="395536" y="1928590"/>
            <a:ext cx="8496944" cy="2608535"/>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rgbClr val="000099"/>
              </a:buClr>
              <a:buSzPts val="2800"/>
              <a:buFont typeface="Arial"/>
              <a:buChar char="•"/>
            </a:pPr>
            <a:r>
              <a:rPr b="1" i="0" lang="ar-MA" sz="2800" u="none" cap="none" strike="noStrike">
                <a:solidFill>
                  <a:srgbClr val="000099"/>
                </a:solidFill>
                <a:latin typeface="Times New Roman"/>
                <a:ea typeface="Times New Roman"/>
                <a:cs typeface="Times New Roman"/>
                <a:sym typeface="Times New Roman"/>
              </a:rPr>
              <a:t>إبراز تجليات المشكل:</a:t>
            </a:r>
            <a:r>
              <a:rPr b="1" i="0" lang="ar-MA" sz="2800" u="none" cap="none" strike="noStrike">
                <a:solidFill>
                  <a:srgbClr val="AB620D"/>
                </a:solidFill>
                <a:latin typeface="Times New Roman"/>
                <a:ea typeface="Times New Roman"/>
                <a:cs typeface="Times New Roman"/>
                <a:sym typeface="Times New Roman"/>
              </a:rPr>
              <a:t> </a:t>
            </a:r>
            <a:r>
              <a:rPr b="1" i="0" lang="ar-MA" sz="2800" u="none" cap="none" strike="noStrike">
                <a:solidFill>
                  <a:schemeClr val="dk1"/>
                </a:solidFill>
                <a:latin typeface="Times New Roman"/>
                <a:ea typeface="Times New Roman"/>
                <a:cs typeface="Times New Roman"/>
                <a:sym typeface="Times New Roman"/>
              </a:rPr>
              <a:t>سوء المعاملة ،العنف الجسدي والمعنوي</a:t>
            </a:r>
            <a:endParaRPr b="0" i="0" sz="2800" u="none" cap="none" strike="noStrike">
              <a:solidFill>
                <a:schemeClr val="dk1"/>
              </a:solidFill>
              <a:latin typeface="Times New Roman"/>
              <a:ea typeface="Times New Roman"/>
              <a:cs typeface="Times New Roman"/>
              <a:sym typeface="Times New Roman"/>
            </a:endParaRPr>
          </a:p>
          <a:p>
            <a:pPr indent="-285750" lvl="0" marL="285750" marR="0" rtl="1" algn="r">
              <a:lnSpc>
                <a:spcPct val="150000"/>
              </a:lnSpc>
              <a:spcBef>
                <a:spcPts val="0"/>
              </a:spcBef>
              <a:spcAft>
                <a:spcPts val="0"/>
              </a:spcAft>
              <a:buClr>
                <a:srgbClr val="000099"/>
              </a:buClr>
              <a:buSzPts val="2800"/>
              <a:buFont typeface="Arial"/>
              <a:buChar char="•"/>
            </a:pPr>
            <a:r>
              <a:rPr b="1" i="0" lang="ar-MA" sz="2800" u="none" cap="none" strike="noStrike">
                <a:solidFill>
                  <a:srgbClr val="000099"/>
                </a:solidFill>
                <a:latin typeface="Times New Roman"/>
                <a:ea typeface="Times New Roman"/>
                <a:cs typeface="Times New Roman"/>
                <a:sym typeface="Times New Roman"/>
              </a:rPr>
              <a:t>إبراز الانعكاسات على الطفل محمد:</a:t>
            </a:r>
            <a:r>
              <a:rPr b="1" i="0" lang="ar-MA" sz="2800" u="none" cap="none" strike="noStrike">
                <a:solidFill>
                  <a:srgbClr val="AB620D"/>
                </a:solidFill>
                <a:latin typeface="Times New Roman"/>
                <a:ea typeface="Times New Roman"/>
                <a:cs typeface="Times New Roman"/>
                <a:sym typeface="Times New Roman"/>
              </a:rPr>
              <a:t> </a:t>
            </a:r>
            <a:r>
              <a:rPr b="1" i="0" lang="ar-MA" sz="2800" u="none" cap="none" strike="noStrike">
                <a:solidFill>
                  <a:schemeClr val="dk1"/>
                </a:solidFill>
                <a:latin typeface="Times New Roman"/>
                <a:ea typeface="Times New Roman"/>
                <a:cs typeface="Times New Roman"/>
                <a:sym typeface="Times New Roman"/>
              </a:rPr>
              <a:t>انعكاسات صحية/نفسية/اجتماعية</a:t>
            </a:r>
            <a:endParaRPr b="1" i="0" sz="2800" u="none" cap="none" strike="noStrike">
              <a:solidFill>
                <a:schemeClr val="dk1"/>
              </a:solidFill>
              <a:latin typeface="Times New Roman"/>
              <a:ea typeface="Times New Roman"/>
              <a:cs typeface="Times New Roman"/>
              <a:sym typeface="Times New Roman"/>
            </a:endParaRPr>
          </a:p>
          <a:p>
            <a:pPr indent="-285750" lvl="0" marL="285750" marR="0" rtl="1" algn="r">
              <a:lnSpc>
                <a:spcPct val="150000"/>
              </a:lnSpc>
              <a:spcBef>
                <a:spcPts val="0"/>
              </a:spcBef>
              <a:spcAft>
                <a:spcPts val="0"/>
              </a:spcAft>
              <a:buClr>
                <a:srgbClr val="000099"/>
              </a:buClr>
              <a:buSzPts val="2800"/>
              <a:buFont typeface="Arial"/>
              <a:buChar char="•"/>
            </a:pPr>
            <a:r>
              <a:rPr b="1" i="0" lang="ar-MA" sz="2800" u="none" cap="none" strike="noStrike">
                <a:solidFill>
                  <a:srgbClr val="000099"/>
                </a:solidFill>
                <a:latin typeface="Times New Roman"/>
                <a:ea typeface="Times New Roman"/>
                <a:cs typeface="Times New Roman"/>
                <a:sym typeface="Times New Roman"/>
              </a:rPr>
              <a:t>موقف المتعلم من الحالة: </a:t>
            </a:r>
            <a:r>
              <a:rPr b="1" i="0" lang="ar-MA" sz="2800" u="none" cap="none" strike="noStrike">
                <a:solidFill>
                  <a:schemeClr val="dk1"/>
                </a:solidFill>
                <a:latin typeface="Times New Roman"/>
                <a:ea typeface="Times New Roman"/>
                <a:cs typeface="Times New Roman"/>
                <a:sym typeface="Times New Roman"/>
              </a:rPr>
              <a:t>تقمص وضعية المتعلم وتصور ما يمكن أن يحس به من حسرة وظلم و إهانة و انتهاز حقوقه و إبداء موقفه </a:t>
            </a:r>
            <a:endParaRPr b="0" i="0" sz="28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xEl>
                                              <p:pRg end="0" st="0"/>
                                            </p:txEl>
                                          </p:spTgt>
                                        </p:tgtEl>
                                        <p:attrNameLst>
                                          <p:attrName>style.visibility</p:attrName>
                                        </p:attrNameLst>
                                      </p:cBhvr>
                                      <p:to>
                                        <p:strVal val="visible"/>
                                      </p:to>
                                    </p:set>
                                    <p:animEffect filter="fade" transition="in">
                                      <p:cBhvr>
                                        <p:cTn dur="500"/>
                                        <p:tgtEl>
                                          <p:spTgt spid="40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xEl>
                                              <p:pRg end="1" st="1"/>
                                            </p:txEl>
                                          </p:spTgt>
                                        </p:tgtEl>
                                        <p:attrNameLst>
                                          <p:attrName>style.visibility</p:attrName>
                                        </p:attrNameLst>
                                      </p:cBhvr>
                                      <p:to>
                                        <p:strVal val="visible"/>
                                      </p:to>
                                    </p:set>
                                    <p:animEffect filter="fade" transition="in">
                                      <p:cBhvr>
                                        <p:cTn dur="500"/>
                                        <p:tgtEl>
                                          <p:spTgt spid="40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xEl>
                                              <p:pRg end="2" st="2"/>
                                            </p:txEl>
                                          </p:spTgt>
                                        </p:tgtEl>
                                        <p:attrNameLst>
                                          <p:attrName>style.visibility</p:attrName>
                                        </p:attrNameLst>
                                      </p:cBhvr>
                                      <p:to>
                                        <p:strVal val="visible"/>
                                      </p:to>
                                    </p:set>
                                    <p:animEffect filter="fade" transition="in">
                                      <p:cBhvr>
                                        <p:cTn dur="500"/>
                                        <p:tgtEl>
                                          <p:spTgt spid="40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49"/>
          <p:cNvSpPr txBox="1"/>
          <p:nvPr/>
        </p:nvSpPr>
        <p:spPr>
          <a:xfrm>
            <a:off x="1475656" y="627598"/>
            <a:ext cx="5269307" cy="730585"/>
          </a:xfrm>
          <a:prstGeom prst="rect">
            <a:avLst/>
          </a:prstGeom>
          <a:noFill/>
          <a:ln>
            <a:noFill/>
          </a:ln>
        </p:spPr>
        <p:txBody>
          <a:bodyPr anchorCtr="0" anchor="t" bIns="45700" lIns="91425" spcFirstLastPara="1" rIns="91425" wrap="square" tIns="45700">
            <a:spAutoFit/>
          </a:bodyPr>
          <a:lstStyle/>
          <a:p>
            <a:pPr indent="0" lvl="0" marL="0" marR="0" rtl="1" algn="r">
              <a:lnSpc>
                <a:spcPct val="150000"/>
              </a:lnSpc>
              <a:spcBef>
                <a:spcPts val="0"/>
              </a:spcBef>
              <a:spcAft>
                <a:spcPts val="0"/>
              </a:spcAft>
              <a:buNone/>
            </a:pPr>
            <a:r>
              <a:rPr b="1" i="0" lang="ar-MA" sz="3200" u="sng" cap="none" strike="noStrike">
                <a:solidFill>
                  <a:srgbClr val="002060"/>
                </a:solidFill>
                <a:latin typeface="Tahoma"/>
                <a:ea typeface="Tahoma"/>
                <a:cs typeface="Tahoma"/>
                <a:sym typeface="Tahoma"/>
              </a:rPr>
              <a:t>المرحلة الثالثة : الفعل</a:t>
            </a:r>
            <a:endParaRPr/>
          </a:p>
        </p:txBody>
      </p:sp>
      <p:sp>
        <p:nvSpPr>
          <p:cNvPr id="409" name="Google Shape;409;p49"/>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ar-MA"/>
              <a:t>‹#›</a:t>
            </a:fld>
            <a:endParaRPr/>
          </a:p>
        </p:txBody>
      </p:sp>
      <p:sp>
        <p:nvSpPr>
          <p:cNvPr id="410" name="Google Shape;410;p49"/>
          <p:cNvSpPr/>
          <p:nvPr/>
        </p:nvSpPr>
        <p:spPr>
          <a:xfrm>
            <a:off x="547580" y="2204864"/>
            <a:ext cx="8200883" cy="3508653"/>
          </a:xfrm>
          <a:prstGeom prst="rect">
            <a:avLst/>
          </a:prstGeom>
          <a:noFill/>
          <a:ln>
            <a:noFill/>
          </a:ln>
        </p:spPr>
        <p:txBody>
          <a:bodyPr anchorCtr="0" anchor="t" bIns="45700" lIns="91425" spcFirstLastPara="1" rIns="91425" wrap="square" tIns="45700">
            <a:noAutofit/>
          </a:bodyPr>
          <a:lstStyle/>
          <a:p>
            <a:pPr indent="0" lvl="0" marL="0" marR="0" rtl="1" algn="r">
              <a:lnSpc>
                <a:spcPct val="150000"/>
              </a:lnSpc>
              <a:spcBef>
                <a:spcPts val="0"/>
              </a:spcBef>
              <a:spcAft>
                <a:spcPts val="0"/>
              </a:spcAft>
              <a:buNone/>
            </a:pPr>
            <a:r>
              <a:rPr b="1" i="0" lang="ar-MA" sz="2800" u="none" cap="none" strike="noStrike">
                <a:solidFill>
                  <a:schemeClr val="dk1"/>
                </a:solidFill>
                <a:latin typeface="Times New Roman"/>
                <a:ea typeface="Times New Roman"/>
                <a:cs typeface="Times New Roman"/>
                <a:sym typeface="Times New Roman"/>
              </a:rPr>
              <a:t>اقتراح الحلول المناسبة للمشكل المطروح، وذلك في ضوء القوانين الحامية للطفل من سوء المعاملة.</a:t>
            </a:r>
            <a:endParaRPr b="0" i="0" sz="2800" u="none" cap="none" strike="noStrike">
              <a:solidFill>
                <a:schemeClr val="dk1"/>
              </a:solidFill>
              <a:latin typeface="Times New Roman"/>
              <a:ea typeface="Times New Roman"/>
              <a:cs typeface="Times New Roman"/>
              <a:sym typeface="Times New Roman"/>
            </a:endParaRPr>
          </a:p>
          <a:p>
            <a:pPr indent="0" lvl="0" marL="0" marR="0" rtl="1" algn="ctr">
              <a:lnSpc>
                <a:spcPct val="150000"/>
              </a:lnSpc>
              <a:spcBef>
                <a:spcPts val="0"/>
              </a:spcBef>
              <a:spcAft>
                <a:spcPts val="0"/>
              </a:spcAft>
              <a:buNone/>
            </a:pPr>
            <a:r>
              <a:rPr b="1" i="0" lang="ar-MA" sz="3600" u="sng" cap="none" strike="noStrike">
                <a:solidFill>
                  <a:srgbClr val="C00000"/>
                </a:solidFill>
                <a:latin typeface="Times New Roman"/>
                <a:ea typeface="Times New Roman"/>
                <a:cs typeface="Times New Roman"/>
                <a:sym typeface="Times New Roman"/>
              </a:rPr>
              <a:t>الحل :</a:t>
            </a:r>
            <a:endParaRPr/>
          </a:p>
          <a:p>
            <a:pPr indent="0" lvl="0" marL="0" marR="0" rtl="1" algn="r">
              <a:lnSpc>
                <a:spcPct val="150000"/>
              </a:lnSpc>
              <a:spcBef>
                <a:spcPts val="0"/>
              </a:spcBef>
              <a:spcAft>
                <a:spcPts val="0"/>
              </a:spcAft>
              <a:buNone/>
            </a:pPr>
            <a:r>
              <a:rPr b="1" i="0" lang="ar-MA" sz="2800" u="none" cap="none" strike="noStrike">
                <a:solidFill>
                  <a:schemeClr val="dk1"/>
                </a:solidFill>
                <a:latin typeface="Times New Roman"/>
                <a:ea typeface="Times New Roman"/>
                <a:cs typeface="Times New Roman"/>
                <a:sym typeface="Times New Roman"/>
              </a:rPr>
              <a:t>لجوء الطفل إلى العدالة أو إحدى جمعيات المجتمع المدني..../جمعيات حقوق الأطفال.</a:t>
            </a:r>
            <a:endParaRPr b="0" i="0" sz="2800" u="none" cap="none" strike="noStrike">
              <a:solidFill>
                <a:schemeClr val="dk1"/>
              </a:solidFill>
              <a:latin typeface="Times New Roman"/>
              <a:ea typeface="Times New Roman"/>
              <a:cs typeface="Times New Roman"/>
              <a:sym typeface="Times New Roman"/>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descr="شكرًا لك على اهتمامك الكريم Recherche Google Home Decor Decals Decor Decor Decor Decor" id="415" name="Google Shape;415;p5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شكرًا لك على اهتمامك الكريم Recherche Google Home Decor Decals Decor Decor Decor Decor" id="416" name="Google Shape;416;p5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C:\Users\skay\Downloads\شكرا.png" id="417" name="Google Shape;417;p50"/>
          <p:cNvPicPr preferRelativeResize="0"/>
          <p:nvPr/>
        </p:nvPicPr>
        <p:blipFill rotWithShape="1">
          <a:blip r:embed="rId3">
            <a:alphaModFix/>
          </a:blip>
          <a:srcRect b="0" l="0" r="0" t="0"/>
          <a:stretch/>
        </p:blipFill>
        <p:spPr>
          <a:xfrm>
            <a:off x="4772" y="0"/>
            <a:ext cx="9134455" cy="6858000"/>
          </a:xfrm>
          <a:prstGeom prst="rect">
            <a:avLst/>
          </a:prstGeom>
          <a:noFill/>
          <a:ln>
            <a:noFill/>
          </a:ln>
        </p:spPr>
      </p:pic>
      <p:sp>
        <p:nvSpPr>
          <p:cNvPr id="418" name="Google Shape;418;p50"/>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ar-MA"/>
              <a:t>‹#›</a:t>
            </a:fld>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6"/>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ar-MA"/>
              <a:t>‹#›</a:t>
            </a:fld>
            <a:endParaRPr/>
          </a:p>
        </p:txBody>
      </p:sp>
      <p:sp>
        <p:nvSpPr>
          <p:cNvPr id="132" name="Google Shape;132;p16"/>
          <p:cNvSpPr txBox="1"/>
          <p:nvPr/>
        </p:nvSpPr>
        <p:spPr>
          <a:xfrm>
            <a:off x="3075708" y="471056"/>
            <a:ext cx="5096691" cy="775058"/>
          </a:xfrm>
          <a:prstGeom prst="rect">
            <a:avLst/>
          </a:prstGeom>
          <a:noFill/>
          <a:ln>
            <a:noFill/>
          </a:ln>
        </p:spPr>
        <p:txBody>
          <a:bodyPr anchorCtr="0" anchor="t" bIns="45700" lIns="91425" spcFirstLastPara="1" rIns="91425" wrap="square" tIns="45700">
            <a:spAutoFit/>
          </a:bodyPr>
          <a:lstStyle/>
          <a:p>
            <a:pPr indent="-457200" lvl="0" marL="457200" marR="0" rtl="1" algn="r">
              <a:spcBef>
                <a:spcPts val="0"/>
              </a:spcBef>
              <a:spcAft>
                <a:spcPts val="0"/>
              </a:spcAft>
              <a:buClr>
                <a:srgbClr val="006600"/>
              </a:buClr>
              <a:buSzPts val="4400"/>
              <a:buFont typeface="Calibri"/>
              <a:buAutoNum type="arabicPeriod"/>
            </a:pPr>
            <a:r>
              <a:rPr b="1" i="0" lang="ar-MA" sz="4400" u="none" cap="none" strike="noStrike">
                <a:solidFill>
                  <a:srgbClr val="006600"/>
                </a:solidFill>
                <a:latin typeface="Calibri"/>
                <a:ea typeface="Calibri"/>
                <a:cs typeface="Calibri"/>
                <a:sym typeface="Calibri"/>
              </a:rPr>
              <a:t>تعريف النهج التاريخي :</a:t>
            </a:r>
            <a:endParaRPr b="1" i="0" sz="4400" u="none" cap="none" strike="noStrike">
              <a:solidFill>
                <a:srgbClr val="006600"/>
              </a:solidFill>
              <a:latin typeface="Calibri"/>
              <a:ea typeface="Calibri"/>
              <a:cs typeface="Calibri"/>
              <a:sym typeface="Calibri"/>
            </a:endParaRPr>
          </a:p>
        </p:txBody>
      </p:sp>
      <p:sp>
        <p:nvSpPr>
          <p:cNvPr id="133" name="Google Shape;133;p16"/>
          <p:cNvSpPr/>
          <p:nvPr/>
        </p:nvSpPr>
        <p:spPr>
          <a:xfrm>
            <a:off x="323528" y="1624735"/>
            <a:ext cx="8352928" cy="1569660"/>
          </a:xfrm>
          <a:prstGeom prst="rect">
            <a:avLst/>
          </a:prstGeom>
          <a:solidFill>
            <a:srgbClr val="F7CD9C"/>
          </a:solidFill>
          <a:ln cap="flat" cmpd="sng" w="38100">
            <a:solidFill>
              <a:srgbClr val="993300"/>
            </a:solidFill>
            <a:prstDash val="solid"/>
            <a:round/>
            <a:headEnd len="sm" w="sm" type="none"/>
            <a:tailEnd len="sm" w="sm" type="none"/>
          </a:ln>
        </p:spPr>
        <p:txBody>
          <a:bodyPr anchorCtr="0" anchor="t" bIns="45700" lIns="91425" spcFirstLastPara="1" rIns="91425" wrap="square" tIns="45700">
            <a:noAutofit/>
          </a:bodyPr>
          <a:lstStyle/>
          <a:p>
            <a:pPr indent="0" lvl="0" marL="0" marR="0" rtl="1" algn="r">
              <a:spcBef>
                <a:spcPts val="0"/>
              </a:spcBef>
              <a:spcAft>
                <a:spcPts val="0"/>
              </a:spcAft>
              <a:buNone/>
            </a:pPr>
            <a:r>
              <a:rPr b="0" i="0" lang="ar-MA" sz="2400" u="none" cap="none" strike="noStrike">
                <a:solidFill>
                  <a:schemeClr val="dk1"/>
                </a:solidFill>
                <a:latin typeface="Calibri"/>
                <a:ea typeface="Calibri"/>
                <a:cs typeface="Calibri"/>
                <a:sym typeface="Calibri"/>
              </a:rPr>
              <a:t>النهج التاريخي هو المسار المعتمد في  دراسة ظواهر حدثت في الماضي</a:t>
            </a:r>
            <a:r>
              <a:rPr b="0" i="0" lang="ar-MA" sz="2400" u="none" cap="none" strike="noStrike">
                <a:solidFill>
                  <a:schemeClr val="dk1"/>
                </a:solidFill>
                <a:latin typeface="Arial"/>
                <a:ea typeface="Arial"/>
                <a:cs typeface="Arial"/>
                <a:sym typeface="Arial"/>
              </a:rPr>
              <a:t>٬ </a:t>
            </a:r>
            <a:r>
              <a:rPr b="0" i="0" lang="ar-MA" sz="2400" u="none" cap="none" strike="noStrike">
                <a:solidFill>
                  <a:schemeClr val="dk1"/>
                </a:solidFill>
                <a:latin typeface="Calibri"/>
                <a:ea typeface="Calibri"/>
                <a:cs typeface="Calibri"/>
                <a:sym typeface="Calibri"/>
              </a:rPr>
              <a:t>حيث يتم تفسيرها بهدف الوقوف على مضامينها والتعلم منها ومعرفة مدى تأثيرها على الواقع الحالي للمجتمعات</a:t>
            </a:r>
            <a:r>
              <a:rPr b="0" i="0" lang="ar-MA" sz="2400" u="none" cap="none" strike="noStrike">
                <a:solidFill>
                  <a:schemeClr val="dk1"/>
                </a:solidFill>
                <a:latin typeface="Arial"/>
                <a:ea typeface="Arial"/>
                <a:cs typeface="Arial"/>
                <a:sym typeface="Arial"/>
              </a:rPr>
              <a:t>٬</a:t>
            </a:r>
            <a:r>
              <a:rPr b="0" i="0" lang="ar-MA" sz="2400" u="none" cap="none" strike="noStrike">
                <a:solidFill>
                  <a:schemeClr val="dk1"/>
                </a:solidFill>
                <a:latin typeface="Calibri"/>
                <a:ea typeface="Calibri"/>
                <a:cs typeface="Calibri"/>
                <a:sym typeface="Calibri"/>
              </a:rPr>
              <a:t> واستخلاص العبر منها حيث يعمل الباحث على دراسة الماضي وفهم الحاضر من أجل التنبؤ بالمستقبل.</a:t>
            </a:r>
            <a:endParaRPr b="0" i="0" sz="2400" u="none" cap="none" strike="noStrike">
              <a:solidFill>
                <a:schemeClr val="dk1"/>
              </a:solidFill>
              <a:latin typeface="Calibri"/>
              <a:ea typeface="Calibri"/>
              <a:cs typeface="Calibri"/>
              <a:sym typeface="Calibri"/>
            </a:endParaRPr>
          </a:p>
        </p:txBody>
      </p:sp>
      <p:sp>
        <p:nvSpPr>
          <p:cNvPr id="134" name="Google Shape;134;p16"/>
          <p:cNvSpPr/>
          <p:nvPr/>
        </p:nvSpPr>
        <p:spPr>
          <a:xfrm>
            <a:off x="6948264" y="3573016"/>
            <a:ext cx="1080120" cy="1512168"/>
          </a:xfrm>
          <a:prstGeom prst="curvedLeftArrow">
            <a:avLst>
              <a:gd fmla="val 25000" name="adj1"/>
              <a:gd fmla="val 50000" name="adj2"/>
              <a:gd fmla="val 25000" name="adj3"/>
            </a:avLst>
          </a:prstGeom>
          <a:solidFill>
            <a:srgbClr val="336600"/>
          </a:solidFill>
          <a:ln cap="flat" cmpd="sng" w="28575">
            <a:solidFill>
              <a:srgbClr val="00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5" name="Google Shape;135;p16"/>
          <p:cNvSpPr/>
          <p:nvPr/>
        </p:nvSpPr>
        <p:spPr>
          <a:xfrm>
            <a:off x="611560" y="3869178"/>
            <a:ext cx="5832648" cy="1920526"/>
          </a:xfrm>
          <a:prstGeom prst="round2DiagRect">
            <a:avLst>
              <a:gd fmla="val 16667" name="adj1"/>
              <a:gd fmla="val 0" name="adj2"/>
            </a:avLst>
          </a:prstGeom>
          <a:solidFill>
            <a:srgbClr val="F7CD9C"/>
          </a:solidFill>
          <a:ln cap="flat" cmpd="sng" w="285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ar-MA" sz="2400" u="none" cap="none" strike="noStrike">
                <a:solidFill>
                  <a:schemeClr val="dk1"/>
                </a:solidFill>
                <a:latin typeface="Calibri"/>
                <a:ea typeface="Calibri"/>
                <a:cs typeface="Calibri"/>
                <a:sym typeface="Calibri"/>
              </a:rPr>
              <a:t>ويمكننا القول بأن النهج التاريخي يقوم على الملاحظة للظواهر المختلفة والربط بينها لتكوين فكرة عامة عن التقدم الذي أحرزته المجتمعات</a:t>
            </a:r>
            <a:r>
              <a:rPr b="0" i="0" lang="ar-MA" sz="2400" u="none" cap="none" strike="noStrike">
                <a:solidFill>
                  <a:schemeClr val="dk1"/>
                </a:solidFill>
                <a:latin typeface="Arial"/>
                <a:ea typeface="Arial"/>
                <a:cs typeface="Arial"/>
                <a:sym typeface="Arial"/>
              </a:rPr>
              <a:t>٬ </a:t>
            </a:r>
            <a:r>
              <a:rPr b="0" i="0" lang="ar-MA" sz="2400" u="none" cap="none" strike="noStrike">
                <a:solidFill>
                  <a:schemeClr val="dk1"/>
                </a:solidFill>
                <a:latin typeface="Calibri"/>
                <a:ea typeface="Calibri"/>
                <a:cs typeface="Calibri"/>
                <a:sym typeface="Calibri"/>
              </a:rPr>
              <a:t>ثم تقييم الفترات الزمنية والظواهر لمعرفة الاتجاهات العامة السياسية والدينية وال</a:t>
            </a:r>
            <a:r>
              <a:rPr b="0" i="0" lang="ar-MA" sz="2400" u="none" cap="none" strike="noStrike">
                <a:solidFill>
                  <a:schemeClr val="dk1"/>
                </a:solidFill>
                <a:latin typeface="Arial"/>
                <a:ea typeface="Arial"/>
                <a:cs typeface="Arial"/>
                <a:sym typeface="Arial"/>
              </a:rPr>
              <a:t>ا</a:t>
            </a:r>
            <a:r>
              <a:rPr b="0" i="0" lang="ar-MA" sz="2400" u="none" cap="none" strike="noStrike">
                <a:solidFill>
                  <a:schemeClr val="dk1"/>
                </a:solidFill>
                <a:latin typeface="Calibri"/>
                <a:ea typeface="Calibri"/>
                <a:cs typeface="Calibri"/>
                <a:sym typeface="Calibri"/>
              </a:rPr>
              <a:t>قتصادية للمجتمع.</a:t>
            </a:r>
            <a:endParaRPr b="0" i="0" sz="2400" u="none" cap="none" strike="noStrike">
              <a:solidFill>
                <a:schemeClr val="dk1"/>
              </a:solidFill>
              <a:latin typeface="Calibri"/>
              <a:ea typeface="Calibri"/>
              <a:cs typeface="Calibri"/>
              <a:sym typeface="Calibri"/>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5"/>
                                        </p:tgtEl>
                                        <p:attrNameLst>
                                          <p:attrName>style.visibility</p:attrName>
                                        </p:attrNameLst>
                                      </p:cBhvr>
                                      <p:to>
                                        <p:strVal val="visible"/>
                                      </p:to>
                                    </p:set>
                                    <p:anim calcmode="lin" valueType="num">
                                      <p:cBhvr additive="base">
                                        <p:cTn dur="500"/>
                                        <p:tgtEl>
                                          <p:spTgt spid="135"/>
                                        </p:tgtEl>
                                        <p:attrNameLst>
                                          <p:attrName>ppt_w</p:attrName>
                                        </p:attrNameLst>
                                      </p:cBhvr>
                                      <p:tavLst>
                                        <p:tav fmla="" tm="0">
                                          <p:val>
                                            <p:strVal val="0"/>
                                          </p:val>
                                        </p:tav>
                                        <p:tav fmla="" tm="100000">
                                          <p:val>
                                            <p:strVal val="#ppt_w"/>
                                          </p:val>
                                        </p:tav>
                                      </p:tavLst>
                                    </p:anim>
                                    <p:anim calcmode="lin" valueType="num">
                                      <p:cBhvr additive="base">
                                        <p:cTn dur="500"/>
                                        <p:tgtEl>
                                          <p:spTgt spid="13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500"/>
                                        <p:tgtEl>
                                          <p:spTgt spid="134"/>
                                        </p:tgtEl>
                                        <p:attrNameLst>
                                          <p:attrName>ppt_w</p:attrName>
                                        </p:attrNameLst>
                                      </p:cBhvr>
                                      <p:tavLst>
                                        <p:tav fmla="" tm="0">
                                          <p:val>
                                            <p:strVal val="0"/>
                                          </p:val>
                                        </p:tav>
                                        <p:tav fmla="" tm="100000">
                                          <p:val>
                                            <p:strVal val="#ppt_w"/>
                                          </p:val>
                                        </p:tav>
                                      </p:tavLst>
                                    </p:anim>
                                    <p:anim calcmode="lin" valueType="num">
                                      <p:cBhvr additive="base">
                                        <p:cTn dur="500"/>
                                        <p:tgtEl>
                                          <p:spTgt spid="13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7"/>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ar-MA"/>
              <a:t>‹#›</a:t>
            </a:fld>
            <a:endParaRPr/>
          </a:p>
        </p:txBody>
      </p:sp>
      <p:sp>
        <p:nvSpPr>
          <p:cNvPr id="141" name="Google Shape;141;p17"/>
          <p:cNvSpPr txBox="1"/>
          <p:nvPr/>
        </p:nvSpPr>
        <p:spPr>
          <a:xfrm>
            <a:off x="357158" y="428604"/>
            <a:ext cx="8305800" cy="1143000"/>
          </a:xfrm>
          <a:prstGeom prst="rect">
            <a:avLst/>
          </a:prstGeom>
          <a:noFill/>
          <a:ln>
            <a:noFill/>
          </a:ln>
        </p:spPr>
        <p:txBody>
          <a:bodyPr anchorCtr="0" anchor="t" bIns="45700" lIns="91425" spcFirstLastPara="1" rIns="91425" wrap="square" tIns="45700">
            <a:normAutofit/>
          </a:bodyPr>
          <a:lstStyle/>
          <a:p>
            <a:pPr indent="-914400" lvl="0" marL="914400" marR="0" rtl="1" algn="r">
              <a:spcBef>
                <a:spcPts val="0"/>
              </a:spcBef>
              <a:spcAft>
                <a:spcPts val="0"/>
              </a:spcAft>
              <a:buClr>
                <a:srgbClr val="006600"/>
              </a:buClr>
              <a:buSzPts val="5000"/>
              <a:buFont typeface="Calibri"/>
              <a:buAutoNum type="arabicPeriod" startAt="2"/>
            </a:pPr>
            <a:r>
              <a:rPr b="1" i="0" lang="ar-MA" sz="5000" u="none" cap="none" strike="noStrike">
                <a:solidFill>
                  <a:srgbClr val="006600"/>
                </a:solidFill>
                <a:latin typeface="Calibri"/>
                <a:ea typeface="Calibri"/>
                <a:cs typeface="Calibri"/>
                <a:sym typeface="Calibri"/>
              </a:rPr>
              <a:t>خطوات النهج التاريخي </a:t>
            </a:r>
            <a:r>
              <a:rPr b="1" i="0" lang="ar-MA" sz="5400" u="none" cap="none" strike="noStrike">
                <a:solidFill>
                  <a:srgbClr val="006600"/>
                </a:solidFill>
                <a:latin typeface="Calibri"/>
                <a:ea typeface="Calibri"/>
                <a:cs typeface="Calibri"/>
                <a:sym typeface="Calibri"/>
              </a:rPr>
              <a:t>:</a:t>
            </a:r>
            <a:r>
              <a:rPr b="1" i="0" lang="ar-MA" sz="5000" u="none" cap="none" strike="noStrike">
                <a:solidFill>
                  <a:srgbClr val="006600"/>
                </a:solidFill>
                <a:latin typeface="Calibri"/>
                <a:ea typeface="Calibri"/>
                <a:cs typeface="Calibri"/>
                <a:sym typeface="Calibri"/>
              </a:rPr>
              <a:t> </a:t>
            </a:r>
            <a:endParaRPr b="1" i="0" sz="5000" u="none" cap="none" strike="noStrike">
              <a:solidFill>
                <a:srgbClr val="006600"/>
              </a:solidFill>
              <a:latin typeface="Calibri"/>
              <a:ea typeface="Calibri"/>
              <a:cs typeface="Calibri"/>
              <a:sym typeface="Calibri"/>
            </a:endParaRPr>
          </a:p>
        </p:txBody>
      </p:sp>
      <p:sp>
        <p:nvSpPr>
          <p:cNvPr id="142" name="Google Shape;142;p17"/>
          <p:cNvSpPr/>
          <p:nvPr/>
        </p:nvSpPr>
        <p:spPr>
          <a:xfrm>
            <a:off x="1357290" y="1857364"/>
            <a:ext cx="6715172" cy="954107"/>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i="0" lang="ar-MA" sz="2800" u="none" cap="none" strike="noStrike">
                <a:solidFill>
                  <a:schemeClr val="dk1"/>
                </a:solidFill>
                <a:latin typeface="Calibri"/>
                <a:ea typeface="Calibri"/>
                <a:cs typeface="Calibri"/>
                <a:sym typeface="Calibri"/>
              </a:rPr>
              <a:t> يتضمن النهج التاريخي العمليات الفكرية المتبعة لبناء المعرفة التاريخية وهي : </a:t>
            </a:r>
            <a:endParaRPr/>
          </a:p>
        </p:txBody>
      </p:sp>
      <p:sp>
        <p:nvSpPr>
          <p:cNvPr id="143" name="Google Shape;143;p17"/>
          <p:cNvSpPr/>
          <p:nvPr/>
        </p:nvSpPr>
        <p:spPr>
          <a:xfrm>
            <a:off x="6575174" y="3466015"/>
            <a:ext cx="2030474" cy="2016224"/>
          </a:xfrm>
          <a:prstGeom prst="ellipse">
            <a:avLst/>
          </a:prstGeom>
          <a:solidFill>
            <a:schemeClr val="accent2"/>
          </a:solidFill>
          <a:ln>
            <a:noFill/>
          </a:ln>
          <a:effectLst>
            <a:outerShdw blurRad="4445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ar-MA" sz="3600" u="none" cap="none" strike="noStrike">
                <a:solidFill>
                  <a:srgbClr val="FFFFFF"/>
                </a:solidFill>
                <a:latin typeface="Calibri"/>
                <a:ea typeface="Calibri"/>
                <a:cs typeface="Calibri"/>
                <a:sym typeface="Calibri"/>
              </a:rPr>
              <a:t>التعريف</a:t>
            </a:r>
            <a:endParaRPr b="1" i="0" sz="3600" u="none" cap="none" strike="noStrike">
              <a:solidFill>
                <a:srgbClr val="FFFFFF"/>
              </a:solidFill>
              <a:latin typeface="Calibri"/>
              <a:ea typeface="Calibri"/>
              <a:cs typeface="Calibri"/>
              <a:sym typeface="Calibri"/>
            </a:endParaRPr>
          </a:p>
        </p:txBody>
      </p:sp>
      <p:sp>
        <p:nvSpPr>
          <p:cNvPr id="144" name="Google Shape;144;p17"/>
          <p:cNvSpPr/>
          <p:nvPr/>
        </p:nvSpPr>
        <p:spPr>
          <a:xfrm>
            <a:off x="3551377" y="3466015"/>
            <a:ext cx="2010524" cy="2016224"/>
          </a:xfrm>
          <a:prstGeom prst="ellipse">
            <a:avLst/>
          </a:prstGeom>
          <a:solidFill>
            <a:schemeClr val="accent2"/>
          </a:solidFill>
          <a:ln>
            <a:noFill/>
          </a:ln>
          <a:effectLst>
            <a:outerShdw blurRad="4445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ar-MA" sz="3600" u="none" cap="none" strike="noStrike">
                <a:solidFill>
                  <a:srgbClr val="FFFFFF"/>
                </a:solidFill>
                <a:latin typeface="Calibri"/>
                <a:ea typeface="Calibri"/>
                <a:cs typeface="Calibri"/>
                <a:sym typeface="Calibri"/>
              </a:rPr>
              <a:t>التفسير</a:t>
            </a:r>
            <a:endParaRPr b="1" i="0" sz="3600" u="none" cap="none" strike="noStrike">
              <a:solidFill>
                <a:srgbClr val="FFFFFF"/>
              </a:solidFill>
              <a:latin typeface="Calibri"/>
              <a:ea typeface="Calibri"/>
              <a:cs typeface="Calibri"/>
              <a:sym typeface="Calibri"/>
            </a:endParaRPr>
          </a:p>
        </p:txBody>
      </p:sp>
      <p:sp>
        <p:nvSpPr>
          <p:cNvPr id="145" name="Google Shape;145;p17"/>
          <p:cNvSpPr/>
          <p:nvPr/>
        </p:nvSpPr>
        <p:spPr>
          <a:xfrm>
            <a:off x="413491" y="3466015"/>
            <a:ext cx="2035034" cy="2016224"/>
          </a:xfrm>
          <a:prstGeom prst="ellipse">
            <a:avLst/>
          </a:prstGeom>
          <a:solidFill>
            <a:schemeClr val="accent2"/>
          </a:solidFill>
          <a:ln>
            <a:noFill/>
          </a:ln>
          <a:effectLst>
            <a:outerShdw blurRad="4445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ar-MA" sz="3600" u="none" cap="none" strike="noStrike">
                <a:solidFill>
                  <a:srgbClr val="FFFFFF"/>
                </a:solidFill>
                <a:latin typeface="Calibri"/>
                <a:ea typeface="Calibri"/>
                <a:cs typeface="Calibri"/>
                <a:sym typeface="Calibri"/>
              </a:rPr>
              <a:t>التركيب</a:t>
            </a:r>
            <a:endParaRPr b="1" i="0" sz="3600" u="none" cap="none" strike="noStrike">
              <a:solidFill>
                <a:srgbClr val="FFFFFF"/>
              </a:solidFill>
              <a:latin typeface="Calibri"/>
              <a:ea typeface="Calibri"/>
              <a:cs typeface="Calibri"/>
              <a:sym typeface="Calibri"/>
            </a:endParaRPr>
          </a:p>
        </p:txBody>
      </p:sp>
      <p:cxnSp>
        <p:nvCxnSpPr>
          <p:cNvPr id="146" name="Google Shape;146;p17"/>
          <p:cNvCxnSpPr/>
          <p:nvPr/>
        </p:nvCxnSpPr>
        <p:spPr>
          <a:xfrm rot="10800000">
            <a:off x="5707659" y="4532103"/>
            <a:ext cx="576000" cy="0"/>
          </a:xfrm>
          <a:prstGeom prst="straightConnector1">
            <a:avLst/>
          </a:prstGeom>
          <a:noFill/>
          <a:ln cap="flat" cmpd="sng" w="25400">
            <a:solidFill>
              <a:schemeClr val="dk1"/>
            </a:solidFill>
            <a:prstDash val="solid"/>
            <a:round/>
            <a:headEnd len="sm" w="sm" type="none"/>
            <a:tailEnd len="med" w="med" type="stealth"/>
          </a:ln>
          <a:effectLst>
            <a:outerShdw blurRad="38100" rotWithShape="0" algn="br" dir="2700000" dist="25400">
              <a:srgbClr val="000000">
                <a:alpha val="60000"/>
              </a:srgbClr>
            </a:outerShdw>
          </a:effectLst>
        </p:spPr>
      </p:cxnSp>
      <p:cxnSp>
        <p:nvCxnSpPr>
          <p:cNvPr id="147" name="Google Shape;147;p17"/>
          <p:cNvCxnSpPr/>
          <p:nvPr/>
        </p:nvCxnSpPr>
        <p:spPr>
          <a:xfrm rot="10800000">
            <a:off x="2771800" y="4509120"/>
            <a:ext cx="576000" cy="0"/>
          </a:xfrm>
          <a:prstGeom prst="straightConnector1">
            <a:avLst/>
          </a:prstGeom>
          <a:noFill/>
          <a:ln cap="flat" cmpd="sng" w="25400">
            <a:solidFill>
              <a:schemeClr val="dk1"/>
            </a:solidFill>
            <a:prstDash val="solid"/>
            <a:round/>
            <a:headEnd len="sm" w="sm" type="none"/>
            <a:tailEnd len="med" w="med" type="stealth"/>
          </a:ln>
          <a:effectLst>
            <a:outerShdw blurRad="38100" rotWithShape="0" algn="br" dir="2700000" dist="25400">
              <a:srgbClr val="000000">
                <a:alpha val="60000"/>
              </a:srgbClr>
            </a:outerShdw>
          </a:effectLst>
        </p:spPr>
      </p:cxn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500"/>
                                        <p:tgtEl>
                                          <p:spTgt spid="143"/>
                                        </p:tgtEl>
                                        <p:attrNameLst>
                                          <p:attrName>ppt_w</p:attrName>
                                        </p:attrNameLst>
                                      </p:cBhvr>
                                      <p:tavLst>
                                        <p:tav fmla="" tm="0">
                                          <p:val>
                                            <p:strVal val="0"/>
                                          </p:val>
                                        </p:tav>
                                        <p:tav fmla="" tm="100000">
                                          <p:val>
                                            <p:strVal val="#ppt_w"/>
                                          </p:val>
                                        </p:tav>
                                      </p:tavLst>
                                    </p:anim>
                                    <p:anim calcmode="lin" valueType="num">
                                      <p:cBhvr additive="base">
                                        <p:cTn dur="500"/>
                                        <p:tgtEl>
                                          <p:spTgt spid="14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additive="base">
                                        <p:cTn dur="500"/>
                                        <p:tgtEl>
                                          <p:spTgt spid="146"/>
                                        </p:tgtEl>
                                        <p:attrNameLst>
                                          <p:attrName>ppt_w</p:attrName>
                                        </p:attrNameLst>
                                      </p:cBhvr>
                                      <p:tavLst>
                                        <p:tav fmla="" tm="0">
                                          <p:val>
                                            <p:strVal val="0"/>
                                          </p:val>
                                        </p:tav>
                                        <p:tav fmla="" tm="100000">
                                          <p:val>
                                            <p:strVal val="#ppt_w"/>
                                          </p:val>
                                        </p:tav>
                                      </p:tavLst>
                                    </p:anim>
                                    <p:anim calcmode="lin" valueType="num">
                                      <p:cBhvr additive="base">
                                        <p:cTn dur="500"/>
                                        <p:tgtEl>
                                          <p:spTgt spid="14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500"/>
                                        <p:tgtEl>
                                          <p:spTgt spid="144"/>
                                        </p:tgtEl>
                                        <p:attrNameLst>
                                          <p:attrName>ppt_w</p:attrName>
                                        </p:attrNameLst>
                                      </p:cBhvr>
                                      <p:tavLst>
                                        <p:tav fmla="" tm="0">
                                          <p:val>
                                            <p:strVal val="0"/>
                                          </p:val>
                                        </p:tav>
                                        <p:tav fmla="" tm="100000">
                                          <p:val>
                                            <p:strVal val="#ppt_w"/>
                                          </p:val>
                                        </p:tav>
                                      </p:tavLst>
                                    </p:anim>
                                    <p:anim calcmode="lin" valueType="num">
                                      <p:cBhvr additive="base">
                                        <p:cTn dur="500"/>
                                        <p:tgtEl>
                                          <p:spTgt spid="14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500"/>
                                        <p:tgtEl>
                                          <p:spTgt spid="147"/>
                                        </p:tgtEl>
                                        <p:attrNameLst>
                                          <p:attrName>ppt_w</p:attrName>
                                        </p:attrNameLst>
                                      </p:cBhvr>
                                      <p:tavLst>
                                        <p:tav fmla="" tm="0">
                                          <p:val>
                                            <p:strVal val="0"/>
                                          </p:val>
                                        </p:tav>
                                        <p:tav fmla="" tm="100000">
                                          <p:val>
                                            <p:strVal val="#ppt_w"/>
                                          </p:val>
                                        </p:tav>
                                      </p:tavLst>
                                    </p:anim>
                                    <p:anim calcmode="lin" valueType="num">
                                      <p:cBhvr additive="base">
                                        <p:cTn dur="500"/>
                                        <p:tgtEl>
                                          <p:spTgt spid="14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5"/>
                                        </p:tgtEl>
                                        <p:attrNameLst>
                                          <p:attrName>style.visibility</p:attrName>
                                        </p:attrNameLst>
                                      </p:cBhvr>
                                      <p:to>
                                        <p:strVal val="visible"/>
                                      </p:to>
                                    </p:set>
                                    <p:anim calcmode="lin" valueType="num">
                                      <p:cBhvr additive="base">
                                        <p:cTn dur="500"/>
                                        <p:tgtEl>
                                          <p:spTgt spid="145"/>
                                        </p:tgtEl>
                                        <p:attrNameLst>
                                          <p:attrName>ppt_w</p:attrName>
                                        </p:attrNameLst>
                                      </p:cBhvr>
                                      <p:tavLst>
                                        <p:tav fmla="" tm="0">
                                          <p:val>
                                            <p:strVal val="0"/>
                                          </p:val>
                                        </p:tav>
                                        <p:tav fmla="" tm="100000">
                                          <p:val>
                                            <p:strVal val="#ppt_w"/>
                                          </p:val>
                                        </p:tav>
                                      </p:tavLst>
                                    </p:anim>
                                    <p:anim calcmode="lin" valueType="num">
                                      <p:cBhvr additive="base">
                                        <p:cTn dur="500"/>
                                        <p:tgtEl>
                                          <p:spTgt spid="14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8"/>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ar-MA"/>
              <a:t>‹#›</a:t>
            </a:fld>
            <a:endParaRPr/>
          </a:p>
        </p:txBody>
      </p:sp>
      <p:sp>
        <p:nvSpPr>
          <p:cNvPr id="153" name="Google Shape;153;p18"/>
          <p:cNvSpPr/>
          <p:nvPr/>
        </p:nvSpPr>
        <p:spPr>
          <a:xfrm>
            <a:off x="1456865" y="317768"/>
            <a:ext cx="5949688" cy="1071570"/>
          </a:xfrm>
          <a:prstGeom prst="ribbon">
            <a:avLst>
              <a:gd fmla="val 16667" name="adj1"/>
              <a:gd fmla="val 50000" name="adj2"/>
            </a:avLst>
          </a:prstGeom>
          <a:solidFill>
            <a:srgbClr val="F7CD9C"/>
          </a:solidFill>
          <a:ln cap="flat" cmpd="sng" w="38100">
            <a:solidFill>
              <a:srgbClr val="5E2C1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ar-MA" sz="6600" u="none" cap="none" strike="noStrike">
                <a:solidFill>
                  <a:srgbClr val="E9EBE6"/>
                </a:solidFill>
                <a:latin typeface="Calibri"/>
                <a:ea typeface="Calibri"/>
                <a:cs typeface="Calibri"/>
                <a:sym typeface="Calibri"/>
              </a:rPr>
              <a:t>التعريف</a:t>
            </a:r>
            <a:endParaRPr b="1" i="0" sz="6600" u="none" cap="none" strike="noStrike">
              <a:solidFill>
                <a:srgbClr val="E9EBE6"/>
              </a:solidFill>
              <a:latin typeface="Calibri"/>
              <a:ea typeface="Calibri"/>
              <a:cs typeface="Calibri"/>
              <a:sym typeface="Calibri"/>
            </a:endParaRPr>
          </a:p>
        </p:txBody>
      </p:sp>
      <p:sp>
        <p:nvSpPr>
          <p:cNvPr id="154" name="Google Shape;154;p18"/>
          <p:cNvSpPr/>
          <p:nvPr/>
        </p:nvSpPr>
        <p:spPr>
          <a:xfrm>
            <a:off x="4211960" y="1830629"/>
            <a:ext cx="719510" cy="906954"/>
          </a:xfrm>
          <a:prstGeom prst="downArrow">
            <a:avLst>
              <a:gd fmla="val 50000" name="adj1"/>
              <a:gd fmla="val 50000" name="adj2"/>
            </a:avLst>
          </a:prstGeom>
          <a:solidFill>
            <a:srgbClr val="E9EBE6"/>
          </a:solidFill>
          <a:ln cap="flat" cmpd="sng" w="38100">
            <a:solidFill>
              <a:srgbClr val="5E2C1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C66"/>
              </a:solidFill>
              <a:latin typeface="Calibri"/>
              <a:ea typeface="Calibri"/>
              <a:cs typeface="Calibri"/>
              <a:sym typeface="Calibri"/>
            </a:endParaRPr>
          </a:p>
        </p:txBody>
      </p:sp>
      <p:sp>
        <p:nvSpPr>
          <p:cNvPr id="155" name="Google Shape;155;p18"/>
          <p:cNvSpPr/>
          <p:nvPr/>
        </p:nvSpPr>
        <p:spPr>
          <a:xfrm>
            <a:off x="1401989" y="3166476"/>
            <a:ext cx="6429420" cy="2016224"/>
          </a:xfrm>
          <a:prstGeom prst="roundRect">
            <a:avLst>
              <a:gd fmla="val 16667" name="adj"/>
            </a:avLst>
          </a:prstGeom>
          <a:solidFill>
            <a:srgbClr val="F7CD9C">
              <a:alpha val="94901"/>
            </a:srgbClr>
          </a:solidFill>
          <a:ln cap="flat" cmpd="sng" w="38100">
            <a:solidFill>
              <a:srgbClr val="5E2C1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000"/>
              </a:solidFill>
              <a:latin typeface="Calibri"/>
              <a:ea typeface="Calibri"/>
              <a:cs typeface="Calibri"/>
              <a:sym typeface="Calibri"/>
            </a:endParaRPr>
          </a:p>
        </p:txBody>
      </p:sp>
      <p:sp>
        <p:nvSpPr>
          <p:cNvPr id="156" name="Google Shape;156;p18"/>
          <p:cNvSpPr/>
          <p:nvPr/>
        </p:nvSpPr>
        <p:spPr>
          <a:xfrm>
            <a:off x="1428451" y="3444177"/>
            <a:ext cx="6286528" cy="156966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i="0" lang="ar-MA" sz="3200" u="none" cap="none" strike="noStrike">
                <a:solidFill>
                  <a:schemeClr val="dk1"/>
                </a:solidFill>
                <a:latin typeface="Calibri"/>
                <a:ea typeface="Calibri"/>
                <a:cs typeface="Calibri"/>
                <a:sym typeface="Calibri"/>
              </a:rPr>
              <a:t>إعطاء معنى للحدث التاريخي والإحاطة به من أجل فك ترميزاته، ويعتبر الخطوة الحاسمة في عملية فهمه. </a:t>
            </a:r>
            <a:endParaRPr b="1" i="0" sz="32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par>
                                <p:cTn fill="hold" nodeType="with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9"/>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ar-MA"/>
              <a:t>‹#›</a:t>
            </a:fld>
            <a:endParaRPr/>
          </a:p>
        </p:txBody>
      </p:sp>
      <p:sp>
        <p:nvSpPr>
          <p:cNvPr id="162" name="Google Shape;162;p19"/>
          <p:cNvSpPr/>
          <p:nvPr/>
        </p:nvSpPr>
        <p:spPr>
          <a:xfrm>
            <a:off x="1928794" y="404664"/>
            <a:ext cx="5357850" cy="1071570"/>
          </a:xfrm>
          <a:prstGeom prst="ribbon">
            <a:avLst>
              <a:gd fmla="val 16667" name="adj1"/>
              <a:gd fmla="val 50000" name="adj2"/>
            </a:avLst>
          </a:prstGeom>
          <a:solidFill>
            <a:srgbClr val="F7CD9C"/>
          </a:solidFill>
          <a:ln cap="flat" cmpd="sng" w="38100">
            <a:solidFill>
              <a:srgbClr val="5E2C1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ar-MA" sz="6600" u="none" cap="none" strike="noStrike">
                <a:solidFill>
                  <a:srgbClr val="E9EBE6"/>
                </a:solidFill>
                <a:latin typeface="Calibri"/>
                <a:ea typeface="Calibri"/>
                <a:cs typeface="Calibri"/>
                <a:sym typeface="Calibri"/>
              </a:rPr>
              <a:t>التفسير</a:t>
            </a:r>
            <a:endParaRPr b="1" i="0" sz="6600" u="none" cap="none" strike="noStrike">
              <a:solidFill>
                <a:srgbClr val="E9EBE6"/>
              </a:solidFill>
              <a:latin typeface="Calibri"/>
              <a:ea typeface="Calibri"/>
              <a:cs typeface="Calibri"/>
              <a:sym typeface="Calibri"/>
            </a:endParaRPr>
          </a:p>
        </p:txBody>
      </p:sp>
      <p:sp>
        <p:nvSpPr>
          <p:cNvPr id="163" name="Google Shape;163;p19"/>
          <p:cNvSpPr/>
          <p:nvPr/>
        </p:nvSpPr>
        <p:spPr>
          <a:xfrm>
            <a:off x="4283968" y="1859273"/>
            <a:ext cx="647502" cy="776698"/>
          </a:xfrm>
          <a:prstGeom prst="downArrow">
            <a:avLst>
              <a:gd fmla="val 50000" name="adj1"/>
              <a:gd fmla="val 50000" name="adj2"/>
            </a:avLst>
          </a:prstGeom>
          <a:solidFill>
            <a:srgbClr val="E9EBE6"/>
          </a:solidFill>
          <a:ln cap="flat" cmpd="sng" w="38100">
            <a:solidFill>
              <a:srgbClr val="5E2C1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C66"/>
              </a:solidFill>
              <a:latin typeface="Calibri"/>
              <a:ea typeface="Calibri"/>
              <a:cs typeface="Calibri"/>
              <a:sym typeface="Calibri"/>
            </a:endParaRPr>
          </a:p>
        </p:txBody>
      </p:sp>
      <p:sp>
        <p:nvSpPr>
          <p:cNvPr id="164" name="Google Shape;164;p19"/>
          <p:cNvSpPr/>
          <p:nvPr/>
        </p:nvSpPr>
        <p:spPr>
          <a:xfrm>
            <a:off x="1426670" y="2924944"/>
            <a:ext cx="6429420" cy="2857520"/>
          </a:xfrm>
          <a:prstGeom prst="roundRect">
            <a:avLst>
              <a:gd fmla="val 16667" name="adj"/>
            </a:avLst>
          </a:prstGeom>
          <a:solidFill>
            <a:srgbClr val="F7CD9C">
              <a:alpha val="94901"/>
            </a:srgbClr>
          </a:solidFill>
          <a:ln cap="flat" cmpd="sng" w="38100">
            <a:solidFill>
              <a:srgbClr val="5E2C1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i="0" lang="ar-MA" sz="2800" u="none" cap="none" strike="noStrike">
                <a:solidFill>
                  <a:schemeClr val="dk1"/>
                </a:solidFill>
                <a:latin typeface="Calibri"/>
                <a:ea typeface="Calibri"/>
                <a:cs typeface="Calibri"/>
                <a:sym typeface="Calibri"/>
              </a:rPr>
              <a:t> ينطلق من تأويل المعطيات التاريخية المدروسة ويتوخى إبراز الانتظامات، الاتجاهات، الترابطات و الحركات العميقة.</a:t>
            </a:r>
            <a:endParaRPr/>
          </a:p>
          <a:p>
            <a:pPr indent="0" lvl="0" marL="0" marR="0" rtl="1" algn="r">
              <a:spcBef>
                <a:spcPts val="0"/>
              </a:spcBef>
              <a:spcAft>
                <a:spcPts val="0"/>
              </a:spcAft>
              <a:buNone/>
            </a:pPr>
            <a:r>
              <a:rPr b="1" i="0" lang="ar-MA" sz="2800" u="none" cap="none" strike="noStrike">
                <a:solidFill>
                  <a:schemeClr val="dk1"/>
                </a:solidFill>
                <a:latin typeface="Calibri"/>
                <a:ea typeface="Calibri"/>
                <a:cs typeface="Calibri"/>
                <a:sym typeface="Calibri"/>
              </a:rPr>
              <a:t> خطوات التفسير : الانتقاء - الترتيب - ربط العلاقات </a:t>
            </a:r>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0"/>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ar-MA"/>
              <a:t>‹#›</a:t>
            </a:fld>
            <a:endParaRPr/>
          </a:p>
        </p:txBody>
      </p:sp>
      <p:sp>
        <p:nvSpPr>
          <p:cNvPr id="170" name="Google Shape;170;p20"/>
          <p:cNvSpPr/>
          <p:nvPr/>
        </p:nvSpPr>
        <p:spPr>
          <a:xfrm>
            <a:off x="1857356" y="404664"/>
            <a:ext cx="5357850" cy="1071570"/>
          </a:xfrm>
          <a:prstGeom prst="ribbon">
            <a:avLst>
              <a:gd fmla="val 16667" name="adj1"/>
              <a:gd fmla="val 50000" name="adj2"/>
            </a:avLst>
          </a:prstGeom>
          <a:solidFill>
            <a:srgbClr val="F7CD9C"/>
          </a:solidFill>
          <a:ln cap="flat" cmpd="sng" w="38100">
            <a:solidFill>
              <a:srgbClr val="5E2C1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ar-MA" sz="5400" u="none" cap="none" strike="noStrike">
                <a:solidFill>
                  <a:srgbClr val="E9EBE6"/>
                </a:solidFill>
                <a:latin typeface="Calibri"/>
                <a:ea typeface="Calibri"/>
                <a:cs typeface="Calibri"/>
                <a:sym typeface="Calibri"/>
              </a:rPr>
              <a:t>التركيب</a:t>
            </a:r>
            <a:endParaRPr b="1" i="0" sz="5400" u="none" cap="none" strike="noStrike">
              <a:solidFill>
                <a:srgbClr val="E9EBE6"/>
              </a:solidFill>
              <a:latin typeface="Calibri"/>
              <a:ea typeface="Calibri"/>
              <a:cs typeface="Calibri"/>
              <a:sym typeface="Calibri"/>
            </a:endParaRPr>
          </a:p>
        </p:txBody>
      </p:sp>
      <p:sp>
        <p:nvSpPr>
          <p:cNvPr id="171" name="Google Shape;171;p20"/>
          <p:cNvSpPr/>
          <p:nvPr/>
        </p:nvSpPr>
        <p:spPr>
          <a:xfrm>
            <a:off x="4140237" y="1844824"/>
            <a:ext cx="792088" cy="853551"/>
          </a:xfrm>
          <a:prstGeom prst="downArrow">
            <a:avLst>
              <a:gd fmla="val 50000" name="adj1"/>
              <a:gd fmla="val 50000" name="adj2"/>
            </a:avLst>
          </a:prstGeom>
          <a:solidFill>
            <a:srgbClr val="E9EBE6"/>
          </a:solidFill>
          <a:ln cap="flat" cmpd="sng" w="38100">
            <a:solidFill>
              <a:srgbClr val="5E2C1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C66"/>
              </a:solidFill>
              <a:latin typeface="Calibri"/>
              <a:ea typeface="Calibri"/>
              <a:cs typeface="Calibri"/>
              <a:sym typeface="Calibri"/>
            </a:endParaRPr>
          </a:p>
        </p:txBody>
      </p:sp>
      <p:sp>
        <p:nvSpPr>
          <p:cNvPr id="172" name="Google Shape;172;p20"/>
          <p:cNvSpPr/>
          <p:nvPr/>
        </p:nvSpPr>
        <p:spPr>
          <a:xfrm>
            <a:off x="899307" y="2852936"/>
            <a:ext cx="7416824" cy="3429024"/>
          </a:xfrm>
          <a:prstGeom prst="roundRect">
            <a:avLst>
              <a:gd fmla="val 16667" name="adj"/>
            </a:avLst>
          </a:prstGeom>
          <a:solidFill>
            <a:srgbClr val="F7CD9C">
              <a:alpha val="94901"/>
            </a:srgbClr>
          </a:solidFill>
          <a:ln cap="flat" cmpd="sng" w="38100">
            <a:solidFill>
              <a:srgbClr val="5E2C1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i="0" lang="ar-MA" sz="3200" u="none" cap="none" strike="noStrike">
                <a:solidFill>
                  <a:schemeClr val="dk1"/>
                </a:solidFill>
                <a:latin typeface="Calibri"/>
                <a:ea typeface="Calibri"/>
                <a:cs typeface="Calibri"/>
                <a:sym typeface="Calibri"/>
              </a:rPr>
              <a:t> تستهدف هذه الخطوة إيجاد العلاقة والربط بين الجزئي و الكلي، و الإنتقال من الخاص إلى العام/التجديد أي أن التركيب يشير إلى القدرة على وضع الأجزاء التفصيلية للأحداث والوقائع التاريخية مع بعضها في  إطار مضمون تاريخي جديد.</a:t>
            </a:r>
            <a:endParaRPr/>
          </a:p>
          <a:p>
            <a:pPr indent="0" lvl="0" marL="0" marR="0" rtl="1" algn="r">
              <a:spcBef>
                <a:spcPts val="0"/>
              </a:spcBef>
              <a:spcAft>
                <a:spcPts val="0"/>
              </a:spcAft>
              <a:buNone/>
            </a:pPr>
            <a:r>
              <a:t/>
            </a:r>
            <a:endParaRPr b="1" i="0" sz="32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1"/>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ar-MA"/>
              <a:t>‹#›</a:t>
            </a:fld>
            <a:endParaRPr/>
          </a:p>
        </p:txBody>
      </p:sp>
      <p:sp>
        <p:nvSpPr>
          <p:cNvPr id="178" name="Google Shape;178;p21"/>
          <p:cNvSpPr/>
          <p:nvPr/>
        </p:nvSpPr>
        <p:spPr>
          <a:xfrm>
            <a:off x="971600" y="908720"/>
            <a:ext cx="7581779" cy="4392488"/>
          </a:xfrm>
          <a:prstGeom prst="horizontalScroll">
            <a:avLst>
              <a:gd fmla="val 12500" name="adj"/>
            </a:avLst>
          </a:prstGeom>
          <a:solidFill>
            <a:srgbClr val="F4B469"/>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9" name="Google Shape;179;p21"/>
          <p:cNvSpPr/>
          <p:nvPr/>
        </p:nvSpPr>
        <p:spPr>
          <a:xfrm>
            <a:off x="2024744" y="1827691"/>
            <a:ext cx="5400600" cy="25545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ar-MA" sz="8000" u="none" cap="none" strike="noStrike">
                <a:solidFill>
                  <a:srgbClr val="800000"/>
                </a:solidFill>
                <a:latin typeface="Calibri"/>
                <a:ea typeface="Calibri"/>
                <a:cs typeface="Calibri"/>
                <a:sym typeface="Calibri"/>
              </a:rPr>
              <a:t>مثال تطبيقي للنهج التاريخي</a:t>
            </a:r>
            <a:endParaRPr b="0" i="0" sz="8000" u="none" cap="none" strike="noStrike">
              <a:solidFill>
                <a:srgbClr val="800000"/>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Rétrospective">
  <a:themeElements>
    <a:clrScheme name="Rétrospective">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